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73" r:id="rId2"/>
    <p:sldId id="275" r:id="rId3"/>
    <p:sldId id="276" r:id="rId4"/>
    <p:sldId id="288" r:id="rId5"/>
    <p:sldId id="289" r:id="rId6"/>
    <p:sldId id="290" r:id="rId7"/>
    <p:sldId id="291" r:id="rId8"/>
    <p:sldId id="292" r:id="rId9"/>
    <p:sldId id="297" r:id="rId10"/>
    <p:sldId id="294" r:id="rId11"/>
    <p:sldId id="298" r:id="rId12"/>
    <p:sldId id="299" r:id="rId13"/>
    <p:sldId id="300" r:id="rId14"/>
    <p:sldId id="301" r:id="rId15"/>
    <p:sldId id="302" r:id="rId16"/>
    <p:sldId id="305" r:id="rId17"/>
    <p:sldId id="304" r:id="rId18"/>
    <p:sldId id="306" r:id="rId19"/>
    <p:sldId id="307" r:id="rId20"/>
    <p:sldId id="308" r:id="rId21"/>
    <p:sldId id="309" r:id="rId22"/>
    <p:sldId id="310" r:id="rId23"/>
    <p:sldId id="311" r:id="rId24"/>
    <p:sldId id="312" r:id="rId25"/>
    <p:sldId id="313" r:id="rId26"/>
    <p:sldId id="314" r:id="rId27"/>
    <p:sldId id="315" r:id="rId28"/>
    <p:sldId id="319" r:id="rId29"/>
    <p:sldId id="318" r:id="rId30"/>
    <p:sldId id="317" r:id="rId31"/>
    <p:sldId id="320" r:id="rId32"/>
    <p:sldId id="325" r:id="rId33"/>
    <p:sldId id="326" r:id="rId34"/>
    <p:sldId id="327" r:id="rId35"/>
    <p:sldId id="296" r:id="rId36"/>
    <p:sldId id="295" r:id="rId37"/>
    <p:sldId id="316" r:id="rId38"/>
    <p:sldId id="322" r:id="rId39"/>
    <p:sldId id="32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6EA"/>
    <a:srgbClr val="F7F7F7"/>
    <a:srgbClr val="F2FFE7"/>
    <a:srgbClr val="F5FBFD"/>
    <a:srgbClr val="EEF8FC"/>
    <a:srgbClr val="E5FECE"/>
    <a:srgbClr val="DDFDBF"/>
    <a:srgbClr val="D7FDB5"/>
    <a:srgbClr val="E5FAD2"/>
    <a:srgbClr val="EDF8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DC0E1-2D9C-4618-8DF3-6CFE05931F65}" type="doc">
      <dgm:prSet loTypeId="urn:microsoft.com/office/officeart/2005/8/layout/hList6" loCatId="list" qsTypeId="urn:microsoft.com/office/officeart/2005/8/quickstyle/simple2" qsCatId="simple" csTypeId="urn:microsoft.com/office/officeart/2005/8/colors/accent1_1" csCatId="accent1" phldr="1"/>
      <dgm:spPr/>
    </dgm:pt>
    <dgm:pt modelId="{407A51E0-3849-488A-999E-CB54E3532443}">
      <dgm:prSet phldrT="[Text]" custT="1"/>
      <dgm:spPr/>
      <dgm:t>
        <a:bodyPr/>
        <a:lstStyle/>
        <a:p>
          <a:pPr algn="l">
            <a:lnSpc>
              <a:spcPct val="150000"/>
            </a:lnSpc>
          </a:pPr>
          <a:r>
            <a:rPr lang="en-US" sz="2400" b="0" dirty="0">
              <a:latin typeface="Arial" panose="020B0604020202020204" pitchFamily="34" charset="0"/>
            </a:rPr>
            <a:t>Changes in the ways goods were produced, sold, and advertised</a:t>
          </a:r>
          <a:endParaRPr lang="en-US" sz="2400" b="0" dirty="0"/>
        </a:p>
      </dgm:t>
    </dgm:pt>
    <dgm:pt modelId="{3D48BF16-1009-43BA-B3BC-206B0E2F6890}" type="parTrans" cxnId="{C0DAAB01-5BB7-4DE0-AC24-6573966D9D59}">
      <dgm:prSet/>
      <dgm:spPr/>
      <dgm:t>
        <a:bodyPr/>
        <a:lstStyle/>
        <a:p>
          <a:pPr algn="l">
            <a:lnSpc>
              <a:spcPct val="150000"/>
            </a:lnSpc>
          </a:pPr>
          <a:endParaRPr lang="en-US" sz="2400" b="0"/>
        </a:p>
      </dgm:t>
    </dgm:pt>
    <dgm:pt modelId="{CD952CFB-13C8-4D0A-BAA5-EA7D1287D466}" type="sibTrans" cxnId="{C0DAAB01-5BB7-4DE0-AC24-6573966D9D59}">
      <dgm:prSet/>
      <dgm:spPr/>
      <dgm:t>
        <a:bodyPr/>
        <a:lstStyle/>
        <a:p>
          <a:pPr algn="l">
            <a:lnSpc>
              <a:spcPct val="150000"/>
            </a:lnSpc>
          </a:pPr>
          <a:endParaRPr lang="en-US" sz="2400" b="0"/>
        </a:p>
      </dgm:t>
    </dgm:pt>
    <dgm:pt modelId="{052F837A-D221-450E-8800-590A0B82D12F}">
      <dgm:prSet phldrT="[Text]" custT="1"/>
      <dgm:spPr/>
      <dgm:t>
        <a:bodyPr/>
        <a:lstStyle/>
        <a:p>
          <a:pPr algn="l">
            <a:lnSpc>
              <a:spcPct val="150000"/>
            </a:lnSpc>
          </a:pPr>
          <a:r>
            <a:rPr lang="en-US" sz="2400" b="0" dirty="0">
              <a:latin typeface="Arial" panose="020B0604020202020204" pitchFamily="34" charset="0"/>
            </a:rPr>
            <a:t>Changes in the array of goods available and cherished</a:t>
          </a:r>
          <a:endParaRPr lang="en-US" sz="2400" b="0" dirty="0"/>
        </a:p>
      </dgm:t>
    </dgm:pt>
    <dgm:pt modelId="{F5A6F2B8-FAB2-4A15-8C89-7331D1D6004C}" type="parTrans" cxnId="{CEDFA82D-D830-4A73-B19A-731F117EB8C6}">
      <dgm:prSet/>
      <dgm:spPr/>
      <dgm:t>
        <a:bodyPr/>
        <a:lstStyle/>
        <a:p>
          <a:pPr algn="l">
            <a:lnSpc>
              <a:spcPct val="150000"/>
            </a:lnSpc>
          </a:pPr>
          <a:endParaRPr lang="en-US" sz="2400" b="0"/>
        </a:p>
      </dgm:t>
    </dgm:pt>
    <dgm:pt modelId="{221FF175-1B07-45A2-B1FF-CEBA3E1150EB}" type="sibTrans" cxnId="{CEDFA82D-D830-4A73-B19A-731F117EB8C6}">
      <dgm:prSet/>
      <dgm:spPr/>
      <dgm:t>
        <a:bodyPr/>
        <a:lstStyle/>
        <a:p>
          <a:pPr algn="l">
            <a:lnSpc>
              <a:spcPct val="150000"/>
            </a:lnSpc>
          </a:pPr>
          <a:endParaRPr lang="en-US" sz="2400" b="0"/>
        </a:p>
      </dgm:t>
    </dgm:pt>
    <dgm:pt modelId="{0BB424E3-2DE9-4728-9305-5A5C1C24B06C}">
      <dgm:prSet phldrT="[Text]" custT="1"/>
      <dgm:spPr/>
      <dgm:t>
        <a:bodyPr/>
        <a:lstStyle/>
        <a:p>
          <a:pPr algn="l">
            <a:lnSpc>
              <a:spcPct val="150000"/>
            </a:lnSpc>
          </a:pPr>
          <a:r>
            <a:rPr lang="en-US" sz="2400" b="0" dirty="0">
              <a:latin typeface="Arial" panose="020B0604020202020204" pitchFamily="34" charset="0"/>
            </a:rPr>
            <a:t>Redefinition of needs and aspirations</a:t>
          </a:r>
          <a:endParaRPr lang="en-US" sz="2400" b="0" dirty="0"/>
        </a:p>
      </dgm:t>
    </dgm:pt>
    <dgm:pt modelId="{48BFB823-1844-4DDA-AE64-E84588E8AE2D}" type="parTrans" cxnId="{2B126371-62BE-48E2-855E-6E0F06095F13}">
      <dgm:prSet/>
      <dgm:spPr/>
      <dgm:t>
        <a:bodyPr/>
        <a:lstStyle/>
        <a:p>
          <a:pPr algn="l">
            <a:lnSpc>
              <a:spcPct val="150000"/>
            </a:lnSpc>
          </a:pPr>
          <a:endParaRPr lang="en-US" sz="2400" b="0"/>
        </a:p>
      </dgm:t>
    </dgm:pt>
    <dgm:pt modelId="{AC41CA67-C10A-412A-AB52-E6E9EBA80B41}" type="sibTrans" cxnId="{2B126371-62BE-48E2-855E-6E0F06095F13}">
      <dgm:prSet/>
      <dgm:spPr/>
      <dgm:t>
        <a:bodyPr/>
        <a:lstStyle/>
        <a:p>
          <a:pPr algn="l">
            <a:lnSpc>
              <a:spcPct val="150000"/>
            </a:lnSpc>
          </a:pPr>
          <a:endParaRPr lang="en-US" sz="2400" b="0"/>
        </a:p>
      </dgm:t>
    </dgm:pt>
    <dgm:pt modelId="{5F01ECC7-64DD-4BDD-BF58-691281A2DF10}">
      <dgm:prSet phldrT="[Text]" custT="1"/>
      <dgm:spPr/>
      <dgm:t>
        <a:bodyPr/>
        <a:lstStyle/>
        <a:p>
          <a:pPr algn="l">
            <a:lnSpc>
              <a:spcPct val="150000"/>
            </a:lnSpc>
          </a:pPr>
          <a:r>
            <a:rPr lang="en-US" sz="2400" b="0" dirty="0">
              <a:latin typeface="Arial" panose="020B0604020202020204" pitchFamily="34" charset="0"/>
            </a:rPr>
            <a:t>Inventions of department store, shopping mall, consumer credits</a:t>
          </a:r>
          <a:endParaRPr lang="en-US" sz="2400" b="0" dirty="0"/>
        </a:p>
      </dgm:t>
    </dgm:pt>
    <dgm:pt modelId="{CE0B2E4B-93A2-42C4-9C6F-EF169B46027C}" type="parTrans" cxnId="{EAD858E0-49A2-437D-B410-7D5EEA3D8EEC}">
      <dgm:prSet/>
      <dgm:spPr/>
      <dgm:t>
        <a:bodyPr/>
        <a:lstStyle/>
        <a:p>
          <a:pPr algn="l">
            <a:lnSpc>
              <a:spcPct val="150000"/>
            </a:lnSpc>
          </a:pPr>
          <a:endParaRPr lang="en-US" sz="2400" b="0"/>
        </a:p>
      </dgm:t>
    </dgm:pt>
    <dgm:pt modelId="{66063F6D-DEAD-484B-98CD-C6667A2561BD}" type="sibTrans" cxnId="{EAD858E0-49A2-437D-B410-7D5EEA3D8EEC}">
      <dgm:prSet/>
      <dgm:spPr/>
      <dgm:t>
        <a:bodyPr/>
        <a:lstStyle/>
        <a:p>
          <a:pPr algn="l">
            <a:lnSpc>
              <a:spcPct val="150000"/>
            </a:lnSpc>
          </a:pPr>
          <a:endParaRPr lang="en-US" sz="2400" b="0"/>
        </a:p>
      </dgm:t>
    </dgm:pt>
    <dgm:pt modelId="{2D6184FD-2DC3-4FDA-A972-744F322763BC}" type="pres">
      <dgm:prSet presAssocID="{F4DDC0E1-2D9C-4618-8DF3-6CFE05931F65}" presName="Name0" presStyleCnt="0">
        <dgm:presLayoutVars>
          <dgm:dir/>
          <dgm:resizeHandles val="exact"/>
        </dgm:presLayoutVars>
      </dgm:prSet>
      <dgm:spPr/>
    </dgm:pt>
    <dgm:pt modelId="{0030BCD8-1FEC-449D-99B9-36F80C6D2961}" type="pres">
      <dgm:prSet presAssocID="{407A51E0-3849-488A-999E-CB54E3532443}" presName="node" presStyleLbl="node1" presStyleIdx="0" presStyleCnt="4">
        <dgm:presLayoutVars>
          <dgm:bulletEnabled val="1"/>
        </dgm:presLayoutVars>
      </dgm:prSet>
      <dgm:spPr/>
    </dgm:pt>
    <dgm:pt modelId="{FAECBD45-DC92-42BB-AE42-5B5F428C32B3}" type="pres">
      <dgm:prSet presAssocID="{CD952CFB-13C8-4D0A-BAA5-EA7D1287D466}" presName="sibTrans" presStyleCnt="0"/>
      <dgm:spPr/>
    </dgm:pt>
    <dgm:pt modelId="{221D29C2-306B-41CE-8A7C-CFA2344CEC97}" type="pres">
      <dgm:prSet presAssocID="{052F837A-D221-450E-8800-590A0B82D12F}" presName="node" presStyleLbl="node1" presStyleIdx="1" presStyleCnt="4">
        <dgm:presLayoutVars>
          <dgm:bulletEnabled val="1"/>
        </dgm:presLayoutVars>
      </dgm:prSet>
      <dgm:spPr/>
    </dgm:pt>
    <dgm:pt modelId="{613E007A-83A1-43AF-889C-044BE5ACDB91}" type="pres">
      <dgm:prSet presAssocID="{221FF175-1B07-45A2-B1FF-CEBA3E1150EB}" presName="sibTrans" presStyleCnt="0"/>
      <dgm:spPr/>
    </dgm:pt>
    <dgm:pt modelId="{04E8F89C-4E8D-41AD-A1DD-ABB7E01B69D2}" type="pres">
      <dgm:prSet presAssocID="{0BB424E3-2DE9-4728-9305-5A5C1C24B06C}" presName="node" presStyleLbl="node1" presStyleIdx="2" presStyleCnt="4">
        <dgm:presLayoutVars>
          <dgm:bulletEnabled val="1"/>
        </dgm:presLayoutVars>
      </dgm:prSet>
      <dgm:spPr/>
    </dgm:pt>
    <dgm:pt modelId="{7FBEE50E-1ADA-4317-9442-540D734637CC}" type="pres">
      <dgm:prSet presAssocID="{AC41CA67-C10A-412A-AB52-E6E9EBA80B41}" presName="sibTrans" presStyleCnt="0"/>
      <dgm:spPr/>
    </dgm:pt>
    <dgm:pt modelId="{FF511B2B-8177-49B6-99CE-6D418637A88E}" type="pres">
      <dgm:prSet presAssocID="{5F01ECC7-64DD-4BDD-BF58-691281A2DF10}" presName="node" presStyleLbl="node1" presStyleIdx="3" presStyleCnt="4">
        <dgm:presLayoutVars>
          <dgm:bulletEnabled val="1"/>
        </dgm:presLayoutVars>
      </dgm:prSet>
      <dgm:spPr/>
    </dgm:pt>
  </dgm:ptLst>
  <dgm:cxnLst>
    <dgm:cxn modelId="{C0DAAB01-5BB7-4DE0-AC24-6573966D9D59}" srcId="{F4DDC0E1-2D9C-4618-8DF3-6CFE05931F65}" destId="{407A51E0-3849-488A-999E-CB54E3532443}" srcOrd="0" destOrd="0" parTransId="{3D48BF16-1009-43BA-B3BC-206B0E2F6890}" sibTransId="{CD952CFB-13C8-4D0A-BAA5-EA7D1287D466}"/>
    <dgm:cxn modelId="{CEDFA82D-D830-4A73-B19A-731F117EB8C6}" srcId="{F4DDC0E1-2D9C-4618-8DF3-6CFE05931F65}" destId="{052F837A-D221-450E-8800-590A0B82D12F}" srcOrd="1" destOrd="0" parTransId="{F5A6F2B8-FAB2-4A15-8C89-7331D1D6004C}" sibTransId="{221FF175-1B07-45A2-B1FF-CEBA3E1150EB}"/>
    <dgm:cxn modelId="{70F87369-7ABC-43FE-9AAA-8CEACB1F84A2}" type="presOf" srcId="{407A51E0-3849-488A-999E-CB54E3532443}" destId="{0030BCD8-1FEC-449D-99B9-36F80C6D2961}" srcOrd="0" destOrd="0" presId="urn:microsoft.com/office/officeart/2005/8/layout/hList6"/>
    <dgm:cxn modelId="{6258A24B-DBCA-43F8-9D41-61757EC19571}" type="presOf" srcId="{5F01ECC7-64DD-4BDD-BF58-691281A2DF10}" destId="{FF511B2B-8177-49B6-99CE-6D418637A88E}" srcOrd="0" destOrd="0" presId="urn:microsoft.com/office/officeart/2005/8/layout/hList6"/>
    <dgm:cxn modelId="{2B126371-62BE-48E2-855E-6E0F06095F13}" srcId="{F4DDC0E1-2D9C-4618-8DF3-6CFE05931F65}" destId="{0BB424E3-2DE9-4728-9305-5A5C1C24B06C}" srcOrd="2" destOrd="0" parTransId="{48BFB823-1844-4DDA-AE64-E84588E8AE2D}" sibTransId="{AC41CA67-C10A-412A-AB52-E6E9EBA80B41}"/>
    <dgm:cxn modelId="{65F59196-2214-40D2-B990-2994F47436FA}" type="presOf" srcId="{0BB424E3-2DE9-4728-9305-5A5C1C24B06C}" destId="{04E8F89C-4E8D-41AD-A1DD-ABB7E01B69D2}" srcOrd="0" destOrd="0" presId="urn:microsoft.com/office/officeart/2005/8/layout/hList6"/>
    <dgm:cxn modelId="{FB04859A-4714-4AA0-BDDA-C202BA3C3505}" type="presOf" srcId="{052F837A-D221-450E-8800-590A0B82D12F}" destId="{221D29C2-306B-41CE-8A7C-CFA2344CEC97}" srcOrd="0" destOrd="0" presId="urn:microsoft.com/office/officeart/2005/8/layout/hList6"/>
    <dgm:cxn modelId="{53DF229C-DD80-449A-976F-912111E783AD}" type="presOf" srcId="{F4DDC0E1-2D9C-4618-8DF3-6CFE05931F65}" destId="{2D6184FD-2DC3-4FDA-A972-744F322763BC}" srcOrd="0" destOrd="0" presId="urn:microsoft.com/office/officeart/2005/8/layout/hList6"/>
    <dgm:cxn modelId="{EAD858E0-49A2-437D-B410-7D5EEA3D8EEC}" srcId="{F4DDC0E1-2D9C-4618-8DF3-6CFE05931F65}" destId="{5F01ECC7-64DD-4BDD-BF58-691281A2DF10}" srcOrd="3" destOrd="0" parTransId="{CE0B2E4B-93A2-42C4-9C6F-EF169B46027C}" sibTransId="{66063F6D-DEAD-484B-98CD-C6667A2561BD}"/>
    <dgm:cxn modelId="{D2C442E4-9012-42FB-BCBF-55FD276A8468}" type="presParOf" srcId="{2D6184FD-2DC3-4FDA-A972-744F322763BC}" destId="{0030BCD8-1FEC-449D-99B9-36F80C6D2961}" srcOrd="0" destOrd="0" presId="urn:microsoft.com/office/officeart/2005/8/layout/hList6"/>
    <dgm:cxn modelId="{AC51832E-8C45-4317-BAB5-987570D56B28}" type="presParOf" srcId="{2D6184FD-2DC3-4FDA-A972-744F322763BC}" destId="{FAECBD45-DC92-42BB-AE42-5B5F428C32B3}" srcOrd="1" destOrd="0" presId="urn:microsoft.com/office/officeart/2005/8/layout/hList6"/>
    <dgm:cxn modelId="{EB081237-0101-4B49-8480-30E92DAC6FD8}" type="presParOf" srcId="{2D6184FD-2DC3-4FDA-A972-744F322763BC}" destId="{221D29C2-306B-41CE-8A7C-CFA2344CEC97}" srcOrd="2" destOrd="0" presId="urn:microsoft.com/office/officeart/2005/8/layout/hList6"/>
    <dgm:cxn modelId="{6D844946-E341-4747-AE92-DD7AF6B8860F}" type="presParOf" srcId="{2D6184FD-2DC3-4FDA-A972-744F322763BC}" destId="{613E007A-83A1-43AF-889C-044BE5ACDB91}" srcOrd="3" destOrd="0" presId="urn:microsoft.com/office/officeart/2005/8/layout/hList6"/>
    <dgm:cxn modelId="{FBB0693E-3F76-49AC-8931-3B40E881E470}" type="presParOf" srcId="{2D6184FD-2DC3-4FDA-A972-744F322763BC}" destId="{04E8F89C-4E8D-41AD-A1DD-ABB7E01B69D2}" srcOrd="4" destOrd="0" presId="urn:microsoft.com/office/officeart/2005/8/layout/hList6"/>
    <dgm:cxn modelId="{0438955A-E0A3-4748-89AF-1F9047E938CF}" type="presParOf" srcId="{2D6184FD-2DC3-4FDA-A972-744F322763BC}" destId="{7FBEE50E-1ADA-4317-9442-540D734637CC}" srcOrd="5" destOrd="0" presId="urn:microsoft.com/office/officeart/2005/8/layout/hList6"/>
    <dgm:cxn modelId="{9626418F-8E85-495E-BC17-55D1B25082AB}" type="presParOf" srcId="{2D6184FD-2DC3-4FDA-A972-744F322763BC}" destId="{FF511B2B-8177-49B6-99CE-6D418637A88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F7AAFBF-069A-4BDA-B424-BD232BACEB3E}" type="doc">
      <dgm:prSet loTypeId="urn:diagrams.loki3.com/VaryingWidthList" loCatId="list" qsTypeId="urn:microsoft.com/office/officeart/2005/8/quickstyle/simple1" qsCatId="simple" csTypeId="urn:microsoft.com/office/officeart/2005/8/colors/accent1_2" csCatId="accent1" phldr="1"/>
      <dgm:spPr/>
    </dgm:pt>
    <dgm:pt modelId="{4B8992D8-E3D9-4BF3-8CCF-BDF1E9C559B1}">
      <dgm:prSet phldrT="[Text]" custT="1"/>
      <dgm:spPr/>
      <dgm:t>
        <a:bodyPr/>
        <a:lstStyle/>
        <a:p>
          <a:r>
            <a:rPr lang="en-US" sz="1800" b="1" dirty="0">
              <a:latin typeface="Arial" panose="020B0604020202020204" pitchFamily="34" charset="0"/>
              <a:cs typeface="Arial" panose="020B0604020202020204" pitchFamily="34" charset="0"/>
            </a:rPr>
            <a:t>paper</a:t>
          </a:r>
        </a:p>
      </dgm:t>
    </dgm:pt>
    <dgm:pt modelId="{4DB3042E-9B42-46E0-9BE7-4CE45D98DE5E}" type="parTrans" cxnId="{438C7CD2-1DF1-4922-9FD0-454B8F4342CC}">
      <dgm:prSet/>
      <dgm:spPr/>
      <dgm:t>
        <a:bodyPr/>
        <a:lstStyle/>
        <a:p>
          <a:endParaRPr lang="en-US" sz="1800" b="1">
            <a:latin typeface="Arial" panose="020B0604020202020204" pitchFamily="34" charset="0"/>
            <a:cs typeface="Arial" panose="020B0604020202020204" pitchFamily="34" charset="0"/>
          </a:endParaRPr>
        </a:p>
      </dgm:t>
    </dgm:pt>
    <dgm:pt modelId="{AC4F665B-1389-4175-BADD-1ACD2BC99B8B}" type="sibTrans" cxnId="{438C7CD2-1DF1-4922-9FD0-454B8F4342CC}">
      <dgm:prSet/>
      <dgm:spPr/>
      <dgm:t>
        <a:bodyPr/>
        <a:lstStyle/>
        <a:p>
          <a:endParaRPr lang="en-US" sz="1800" b="1">
            <a:latin typeface="Arial" panose="020B0604020202020204" pitchFamily="34" charset="0"/>
            <a:cs typeface="Arial" panose="020B0604020202020204" pitchFamily="34" charset="0"/>
          </a:endParaRPr>
        </a:p>
      </dgm:t>
    </dgm:pt>
    <dgm:pt modelId="{75912643-F8BE-4D27-AE7F-F34160825682}">
      <dgm:prSet phldrT="[Text]" custT="1"/>
      <dgm:spPr/>
      <dgm:t>
        <a:bodyPr/>
        <a:lstStyle/>
        <a:p>
          <a:r>
            <a:rPr lang="en-US" sz="1800" b="1" dirty="0">
              <a:latin typeface="Arial" panose="020B0604020202020204" pitchFamily="34" charset="0"/>
              <a:cs typeface="Arial" panose="020B0604020202020204" pitchFamily="34" charset="0"/>
            </a:rPr>
            <a:t>glass   </a:t>
          </a:r>
        </a:p>
      </dgm:t>
    </dgm:pt>
    <dgm:pt modelId="{A3BFF8AB-35BB-487E-9D67-65F5051A5CE9}" type="parTrans" cxnId="{0B20CBCD-B3CE-4193-A4A7-6997D5564D00}">
      <dgm:prSet/>
      <dgm:spPr/>
      <dgm:t>
        <a:bodyPr/>
        <a:lstStyle/>
        <a:p>
          <a:endParaRPr lang="en-US" sz="1800" b="1">
            <a:latin typeface="Arial" panose="020B0604020202020204" pitchFamily="34" charset="0"/>
            <a:cs typeface="Arial" panose="020B0604020202020204" pitchFamily="34" charset="0"/>
          </a:endParaRPr>
        </a:p>
      </dgm:t>
    </dgm:pt>
    <dgm:pt modelId="{93FE4A2C-3871-482F-B409-BD46812514C9}" type="sibTrans" cxnId="{0B20CBCD-B3CE-4193-A4A7-6997D5564D00}">
      <dgm:prSet/>
      <dgm:spPr/>
      <dgm:t>
        <a:bodyPr/>
        <a:lstStyle/>
        <a:p>
          <a:endParaRPr lang="en-US" sz="1800" b="1">
            <a:latin typeface="Arial" panose="020B0604020202020204" pitchFamily="34" charset="0"/>
            <a:cs typeface="Arial" panose="020B0604020202020204" pitchFamily="34" charset="0"/>
          </a:endParaRPr>
        </a:p>
      </dgm:t>
    </dgm:pt>
    <dgm:pt modelId="{35E7CD20-6FA5-4CFB-A3A2-11B3F1C2F0EF}">
      <dgm:prSet phldrT="[Text]" custT="1"/>
      <dgm:spPr>
        <a:solidFill>
          <a:srgbClr val="FF0000"/>
        </a:solidFill>
      </dgm:spPr>
      <dgm:t>
        <a:bodyPr/>
        <a:lstStyle/>
        <a:p>
          <a:r>
            <a:rPr lang="en-US" sz="1800" b="1" dirty="0">
              <a:latin typeface="Arial" panose="020B0604020202020204" pitchFamily="34" charset="0"/>
              <a:cs typeface="Arial" panose="020B0604020202020204" pitchFamily="34" charset="0"/>
            </a:rPr>
            <a:t>metal/plastic</a:t>
          </a:r>
        </a:p>
      </dgm:t>
    </dgm:pt>
    <dgm:pt modelId="{FE85C164-1234-491F-8317-D3A1BFBF0DF4}" type="parTrans" cxnId="{57E6E80B-ED71-4574-A46C-B10268231043}">
      <dgm:prSet/>
      <dgm:spPr/>
      <dgm:t>
        <a:bodyPr/>
        <a:lstStyle/>
        <a:p>
          <a:endParaRPr lang="en-US" sz="1800" b="1">
            <a:latin typeface="Arial" panose="020B0604020202020204" pitchFamily="34" charset="0"/>
            <a:cs typeface="Arial" panose="020B0604020202020204" pitchFamily="34" charset="0"/>
          </a:endParaRPr>
        </a:p>
      </dgm:t>
    </dgm:pt>
    <dgm:pt modelId="{FDB78D04-4E60-4F29-8B75-B250CC362830}" type="sibTrans" cxnId="{57E6E80B-ED71-4574-A46C-B10268231043}">
      <dgm:prSet/>
      <dgm:spPr/>
      <dgm:t>
        <a:bodyPr/>
        <a:lstStyle/>
        <a:p>
          <a:endParaRPr lang="en-US" sz="1800" b="1">
            <a:latin typeface="Arial" panose="020B0604020202020204" pitchFamily="34" charset="0"/>
            <a:cs typeface="Arial" panose="020B0604020202020204" pitchFamily="34" charset="0"/>
          </a:endParaRPr>
        </a:p>
      </dgm:t>
    </dgm:pt>
    <dgm:pt modelId="{E38F4A75-FFA2-4EEF-ABA2-E50369E70975}">
      <dgm:prSet phldrT="[Text]" custT="1"/>
      <dgm:spPr/>
      <dgm:t>
        <a:bodyPr/>
        <a:lstStyle/>
        <a:p>
          <a:r>
            <a:rPr lang="en-US" sz="1800" b="1" dirty="0">
              <a:latin typeface="Arial" panose="020B0604020202020204" pitchFamily="34" charset="0"/>
              <a:cs typeface="Arial" panose="020B0604020202020204" pitchFamily="34" charset="0"/>
            </a:rPr>
            <a:t>unknown</a:t>
          </a:r>
        </a:p>
      </dgm:t>
    </dgm:pt>
    <dgm:pt modelId="{4B126F51-C86C-4A2D-A9FA-3E934A5A5685}" type="parTrans" cxnId="{FE6704B2-ECB3-451C-889C-D40A5ED60FEA}">
      <dgm:prSet/>
      <dgm:spPr/>
      <dgm:t>
        <a:bodyPr/>
        <a:lstStyle/>
        <a:p>
          <a:endParaRPr lang="en-US" sz="1800" b="1">
            <a:latin typeface="Arial" panose="020B0604020202020204" pitchFamily="34" charset="0"/>
            <a:cs typeface="Arial" panose="020B0604020202020204" pitchFamily="34" charset="0"/>
          </a:endParaRPr>
        </a:p>
      </dgm:t>
    </dgm:pt>
    <dgm:pt modelId="{5F2D844F-B89D-4698-9FAE-BB3096D61F21}" type="sibTrans" cxnId="{FE6704B2-ECB3-451C-889C-D40A5ED60FEA}">
      <dgm:prSet/>
      <dgm:spPr/>
      <dgm:t>
        <a:bodyPr/>
        <a:lstStyle/>
        <a:p>
          <a:endParaRPr lang="en-US" sz="1800" b="1">
            <a:latin typeface="Arial" panose="020B0604020202020204" pitchFamily="34" charset="0"/>
            <a:cs typeface="Arial" panose="020B0604020202020204" pitchFamily="34" charset="0"/>
          </a:endParaRPr>
        </a:p>
      </dgm:t>
    </dgm:pt>
    <dgm:pt modelId="{55A73584-F170-46B7-88F0-30D884FC01D0}">
      <dgm:prSet phldrT="[Text]" custT="1"/>
      <dgm:spPr/>
      <dgm:t>
        <a:bodyPr/>
        <a:lstStyle/>
        <a:p>
          <a:r>
            <a:rPr lang="en-US" sz="1800" b="1" dirty="0">
              <a:latin typeface="Arial" panose="020B0604020202020204" pitchFamily="34" charset="0"/>
              <a:cs typeface="Arial" panose="020B0604020202020204" pitchFamily="34" charset="0"/>
            </a:rPr>
            <a:t>bio</a:t>
          </a:r>
        </a:p>
      </dgm:t>
    </dgm:pt>
    <dgm:pt modelId="{A0F5373E-FA2C-49F6-A1C3-62E10483ACC2}" type="parTrans" cxnId="{A9CF71FB-779D-4FE6-A5C5-85263A017B05}">
      <dgm:prSet/>
      <dgm:spPr/>
      <dgm:t>
        <a:bodyPr/>
        <a:lstStyle/>
        <a:p>
          <a:endParaRPr lang="en-US" sz="1800" b="1">
            <a:latin typeface="Arial" panose="020B0604020202020204" pitchFamily="34" charset="0"/>
            <a:cs typeface="Arial" panose="020B0604020202020204" pitchFamily="34" charset="0"/>
          </a:endParaRPr>
        </a:p>
      </dgm:t>
    </dgm:pt>
    <dgm:pt modelId="{1CE19268-9994-48FF-B55A-F5583DBD2356}" type="sibTrans" cxnId="{A9CF71FB-779D-4FE6-A5C5-85263A017B05}">
      <dgm:prSet/>
      <dgm:spPr/>
      <dgm:t>
        <a:bodyPr/>
        <a:lstStyle/>
        <a:p>
          <a:endParaRPr lang="en-US" sz="1800" b="1">
            <a:latin typeface="Arial" panose="020B0604020202020204" pitchFamily="34" charset="0"/>
            <a:cs typeface="Arial" panose="020B0604020202020204" pitchFamily="34" charset="0"/>
          </a:endParaRPr>
        </a:p>
      </dgm:t>
    </dgm:pt>
    <dgm:pt modelId="{E33EC1F1-8B8B-4A83-BAE9-4A1326BD32F0}">
      <dgm:prSet phldrT="[Text]" custT="1"/>
      <dgm:spPr/>
      <dgm:t>
        <a:bodyPr/>
        <a:lstStyle/>
        <a:p>
          <a:r>
            <a:rPr lang="en-US" sz="1800" b="1" dirty="0">
              <a:latin typeface="Arial" panose="020B0604020202020204" pitchFamily="34" charset="0"/>
              <a:cs typeface="Arial" panose="020B0604020202020204" pitchFamily="34" charset="0"/>
            </a:rPr>
            <a:t>Non-recyclable</a:t>
          </a:r>
        </a:p>
      </dgm:t>
    </dgm:pt>
    <dgm:pt modelId="{AA28CDB1-7D09-4CE3-AFA0-C5D3740B4510}" type="parTrans" cxnId="{31DF92FF-AFDD-4E07-8282-C278442B84F5}">
      <dgm:prSet/>
      <dgm:spPr/>
      <dgm:t>
        <a:bodyPr/>
        <a:lstStyle/>
        <a:p>
          <a:endParaRPr lang="en-US" sz="1800" b="1">
            <a:latin typeface="Arial" panose="020B0604020202020204" pitchFamily="34" charset="0"/>
            <a:cs typeface="Arial" panose="020B0604020202020204" pitchFamily="34" charset="0"/>
          </a:endParaRPr>
        </a:p>
      </dgm:t>
    </dgm:pt>
    <dgm:pt modelId="{01A9D0E1-EB62-40A3-98E8-BFC9D6338A61}" type="sibTrans" cxnId="{31DF92FF-AFDD-4E07-8282-C278442B84F5}">
      <dgm:prSet/>
      <dgm:spPr/>
      <dgm:t>
        <a:bodyPr/>
        <a:lstStyle/>
        <a:p>
          <a:endParaRPr lang="en-US" sz="1800" b="1">
            <a:latin typeface="Arial" panose="020B0604020202020204" pitchFamily="34" charset="0"/>
            <a:cs typeface="Arial" panose="020B0604020202020204" pitchFamily="34" charset="0"/>
          </a:endParaRPr>
        </a:p>
      </dgm:t>
    </dgm:pt>
    <dgm:pt modelId="{B24BD50F-56E7-4490-8D99-83159E6894FA}">
      <dgm:prSet phldrT="[Text]" custT="1"/>
      <dgm:spPr/>
      <dgm:t>
        <a:bodyPr/>
        <a:lstStyle/>
        <a:p>
          <a:r>
            <a:rPr lang="en-US" sz="1800" b="1" dirty="0">
              <a:latin typeface="Arial" panose="020B0604020202020204" pitchFamily="34" charset="0"/>
              <a:cs typeface="Arial" panose="020B0604020202020204" pitchFamily="34" charset="0"/>
            </a:rPr>
            <a:t>other</a:t>
          </a:r>
        </a:p>
      </dgm:t>
    </dgm:pt>
    <dgm:pt modelId="{08291E47-827F-4E5D-AAA3-D579F7D9227A}" type="parTrans" cxnId="{C32E18EE-1441-429A-9600-6B6A1D0A4E3F}">
      <dgm:prSet/>
      <dgm:spPr/>
      <dgm:t>
        <a:bodyPr/>
        <a:lstStyle/>
        <a:p>
          <a:endParaRPr lang="en-US" sz="1800" b="1">
            <a:latin typeface="Arial" panose="020B0604020202020204" pitchFamily="34" charset="0"/>
            <a:cs typeface="Arial" panose="020B0604020202020204" pitchFamily="34" charset="0"/>
          </a:endParaRPr>
        </a:p>
      </dgm:t>
    </dgm:pt>
    <dgm:pt modelId="{DD78B05E-A57C-49DC-926E-9C9E5F26BA47}" type="sibTrans" cxnId="{C32E18EE-1441-429A-9600-6B6A1D0A4E3F}">
      <dgm:prSet/>
      <dgm:spPr/>
      <dgm:t>
        <a:bodyPr/>
        <a:lstStyle/>
        <a:p>
          <a:endParaRPr lang="en-US" sz="1800" b="1">
            <a:latin typeface="Arial" panose="020B0604020202020204" pitchFamily="34" charset="0"/>
            <a:cs typeface="Arial" panose="020B0604020202020204" pitchFamily="34" charset="0"/>
          </a:endParaRPr>
        </a:p>
      </dgm:t>
    </dgm:pt>
    <dgm:pt modelId="{F9067BFA-6BFA-4FBC-A5C5-91435AFD2EA3}" type="pres">
      <dgm:prSet presAssocID="{7F7AAFBF-069A-4BDA-B424-BD232BACEB3E}" presName="Name0" presStyleCnt="0">
        <dgm:presLayoutVars>
          <dgm:resizeHandles/>
        </dgm:presLayoutVars>
      </dgm:prSet>
      <dgm:spPr/>
    </dgm:pt>
    <dgm:pt modelId="{C4B4A21E-79BA-47C1-86F8-3648D891A79B}" type="pres">
      <dgm:prSet presAssocID="{4B8992D8-E3D9-4BF3-8CCF-BDF1E9C559B1}" presName="text" presStyleLbl="node1" presStyleIdx="0" presStyleCnt="7" custScaleX="209042">
        <dgm:presLayoutVars>
          <dgm:bulletEnabled val="1"/>
        </dgm:presLayoutVars>
      </dgm:prSet>
      <dgm:spPr/>
    </dgm:pt>
    <dgm:pt modelId="{B3A4D14F-324A-4365-B4A7-36D07FA26DE8}" type="pres">
      <dgm:prSet presAssocID="{AC4F665B-1389-4175-BADD-1ACD2BC99B8B}" presName="space" presStyleCnt="0"/>
      <dgm:spPr/>
    </dgm:pt>
    <dgm:pt modelId="{88354446-7432-495C-B85B-72312FD011F9}" type="pres">
      <dgm:prSet presAssocID="{75912643-F8BE-4D27-AE7F-F34160825682}" presName="text" presStyleLbl="node1" presStyleIdx="1" presStyleCnt="7" custScaleX="209042">
        <dgm:presLayoutVars>
          <dgm:bulletEnabled val="1"/>
        </dgm:presLayoutVars>
      </dgm:prSet>
      <dgm:spPr/>
    </dgm:pt>
    <dgm:pt modelId="{1AEB5787-7BAD-4191-A769-F278769AC387}" type="pres">
      <dgm:prSet presAssocID="{93FE4A2C-3871-482F-B409-BD46812514C9}" presName="space" presStyleCnt="0"/>
      <dgm:spPr/>
    </dgm:pt>
    <dgm:pt modelId="{9475AA5B-CC59-4CDF-92E9-A1D189C3B419}" type="pres">
      <dgm:prSet presAssocID="{35E7CD20-6FA5-4CFB-A3A2-11B3F1C2F0EF}" presName="text" presStyleLbl="node1" presStyleIdx="2" presStyleCnt="7" custScaleX="89939">
        <dgm:presLayoutVars>
          <dgm:bulletEnabled val="1"/>
        </dgm:presLayoutVars>
      </dgm:prSet>
      <dgm:spPr/>
    </dgm:pt>
    <dgm:pt modelId="{8DEDC71E-D92E-46FF-8DFA-0C19C5546CF3}" type="pres">
      <dgm:prSet presAssocID="{FDB78D04-4E60-4F29-8B75-B250CC362830}" presName="space" presStyleCnt="0"/>
      <dgm:spPr/>
    </dgm:pt>
    <dgm:pt modelId="{140EA7A4-4AD2-493E-8F91-81267A6A4390}" type="pres">
      <dgm:prSet presAssocID="{55A73584-F170-46B7-88F0-30D884FC01D0}" presName="text" presStyleLbl="node1" presStyleIdx="3" presStyleCnt="7" custScaleX="208258">
        <dgm:presLayoutVars>
          <dgm:bulletEnabled val="1"/>
        </dgm:presLayoutVars>
      </dgm:prSet>
      <dgm:spPr/>
    </dgm:pt>
    <dgm:pt modelId="{5F7B3BE1-6959-481A-A7BB-009AA4465779}" type="pres">
      <dgm:prSet presAssocID="{1CE19268-9994-48FF-B55A-F5583DBD2356}" presName="space" presStyleCnt="0"/>
      <dgm:spPr/>
    </dgm:pt>
    <dgm:pt modelId="{A7868EC3-F389-47CC-9A3A-CCCB8F3A6A4D}" type="pres">
      <dgm:prSet presAssocID="{E33EC1F1-8B8B-4A83-BAE9-4A1326BD32F0}" presName="text" presStyleLbl="node1" presStyleIdx="4" presStyleCnt="7" custScaleX="122597">
        <dgm:presLayoutVars>
          <dgm:bulletEnabled val="1"/>
        </dgm:presLayoutVars>
      </dgm:prSet>
      <dgm:spPr/>
    </dgm:pt>
    <dgm:pt modelId="{E5189EF7-6DB0-423D-B403-F0DC0DA4B554}" type="pres">
      <dgm:prSet presAssocID="{01A9D0E1-EB62-40A3-98E8-BFC9D6338A61}" presName="space" presStyleCnt="0"/>
      <dgm:spPr/>
    </dgm:pt>
    <dgm:pt modelId="{832F08AE-78A6-4BB1-A83C-DEB3963B5520}" type="pres">
      <dgm:prSet presAssocID="{B24BD50F-56E7-4490-8D99-83159E6894FA}" presName="text" presStyleLbl="node1" presStyleIdx="5" presStyleCnt="7" custScaleX="205867">
        <dgm:presLayoutVars>
          <dgm:bulletEnabled val="1"/>
        </dgm:presLayoutVars>
      </dgm:prSet>
      <dgm:spPr/>
    </dgm:pt>
    <dgm:pt modelId="{C1E4FFB6-D94B-404B-83D7-F28A45A9B2AC}" type="pres">
      <dgm:prSet presAssocID="{DD78B05E-A57C-49DC-926E-9C9E5F26BA47}" presName="space" presStyleCnt="0"/>
      <dgm:spPr/>
    </dgm:pt>
    <dgm:pt modelId="{5D87DD04-F2CB-4ACE-8978-B65D1C841F94}" type="pres">
      <dgm:prSet presAssocID="{E38F4A75-FFA2-4EEF-ABA2-E50369E70975}" presName="text" presStyleLbl="node1" presStyleIdx="6" presStyleCnt="7" custScaleX="132370">
        <dgm:presLayoutVars>
          <dgm:bulletEnabled val="1"/>
        </dgm:presLayoutVars>
      </dgm:prSet>
      <dgm:spPr/>
    </dgm:pt>
  </dgm:ptLst>
  <dgm:cxnLst>
    <dgm:cxn modelId="{57E6E80B-ED71-4574-A46C-B10268231043}" srcId="{7F7AAFBF-069A-4BDA-B424-BD232BACEB3E}" destId="{35E7CD20-6FA5-4CFB-A3A2-11B3F1C2F0EF}" srcOrd="2" destOrd="0" parTransId="{FE85C164-1234-491F-8317-D3A1BFBF0DF4}" sibTransId="{FDB78D04-4E60-4F29-8B75-B250CC362830}"/>
    <dgm:cxn modelId="{95643621-F881-4917-8A7A-50FB083F553E}" type="presOf" srcId="{55A73584-F170-46B7-88F0-30D884FC01D0}" destId="{140EA7A4-4AD2-493E-8F91-81267A6A4390}" srcOrd="0" destOrd="0" presId="urn:diagrams.loki3.com/VaryingWidthList"/>
    <dgm:cxn modelId="{2523C54A-E065-4720-8F8A-8F21DEE7927A}" type="presOf" srcId="{B24BD50F-56E7-4490-8D99-83159E6894FA}" destId="{832F08AE-78A6-4BB1-A83C-DEB3963B5520}" srcOrd="0" destOrd="0" presId="urn:diagrams.loki3.com/VaryingWidthList"/>
    <dgm:cxn modelId="{5B4BDE8B-BD14-4B50-8F94-4F3EFE036528}" type="presOf" srcId="{35E7CD20-6FA5-4CFB-A3A2-11B3F1C2F0EF}" destId="{9475AA5B-CC59-4CDF-92E9-A1D189C3B419}" srcOrd="0" destOrd="0" presId="urn:diagrams.loki3.com/VaryingWidthList"/>
    <dgm:cxn modelId="{2988BD9C-430C-4261-95BB-A96427E80A80}" type="presOf" srcId="{4B8992D8-E3D9-4BF3-8CCF-BDF1E9C559B1}" destId="{C4B4A21E-79BA-47C1-86F8-3648D891A79B}" srcOrd="0" destOrd="0" presId="urn:diagrams.loki3.com/VaryingWidthList"/>
    <dgm:cxn modelId="{BFE127AB-2305-4F79-8B5E-23BC71CD3CED}" type="presOf" srcId="{E33EC1F1-8B8B-4A83-BAE9-4A1326BD32F0}" destId="{A7868EC3-F389-47CC-9A3A-CCCB8F3A6A4D}" srcOrd="0" destOrd="0" presId="urn:diagrams.loki3.com/VaryingWidthList"/>
    <dgm:cxn modelId="{FE6704B2-ECB3-451C-889C-D40A5ED60FEA}" srcId="{7F7AAFBF-069A-4BDA-B424-BD232BACEB3E}" destId="{E38F4A75-FFA2-4EEF-ABA2-E50369E70975}" srcOrd="6" destOrd="0" parTransId="{4B126F51-C86C-4A2D-A9FA-3E934A5A5685}" sibTransId="{5F2D844F-B89D-4698-9FAE-BB3096D61F21}"/>
    <dgm:cxn modelId="{0B20CBCD-B3CE-4193-A4A7-6997D5564D00}" srcId="{7F7AAFBF-069A-4BDA-B424-BD232BACEB3E}" destId="{75912643-F8BE-4D27-AE7F-F34160825682}" srcOrd="1" destOrd="0" parTransId="{A3BFF8AB-35BB-487E-9D67-65F5051A5CE9}" sibTransId="{93FE4A2C-3871-482F-B409-BD46812514C9}"/>
    <dgm:cxn modelId="{438C7CD2-1DF1-4922-9FD0-454B8F4342CC}" srcId="{7F7AAFBF-069A-4BDA-B424-BD232BACEB3E}" destId="{4B8992D8-E3D9-4BF3-8CCF-BDF1E9C559B1}" srcOrd="0" destOrd="0" parTransId="{4DB3042E-9B42-46E0-9BE7-4CE45D98DE5E}" sibTransId="{AC4F665B-1389-4175-BADD-1ACD2BC99B8B}"/>
    <dgm:cxn modelId="{7BE66FD5-4CBB-43C9-ABDA-EC449C32C998}" type="presOf" srcId="{7F7AAFBF-069A-4BDA-B424-BD232BACEB3E}" destId="{F9067BFA-6BFA-4FBC-A5C5-91435AFD2EA3}" srcOrd="0" destOrd="0" presId="urn:diagrams.loki3.com/VaryingWidthList"/>
    <dgm:cxn modelId="{B9BAC5EC-819E-4BC0-98D3-F13D9B420735}" type="presOf" srcId="{E38F4A75-FFA2-4EEF-ABA2-E50369E70975}" destId="{5D87DD04-F2CB-4ACE-8978-B65D1C841F94}" srcOrd="0" destOrd="0" presId="urn:diagrams.loki3.com/VaryingWidthList"/>
    <dgm:cxn modelId="{C32E18EE-1441-429A-9600-6B6A1D0A4E3F}" srcId="{7F7AAFBF-069A-4BDA-B424-BD232BACEB3E}" destId="{B24BD50F-56E7-4490-8D99-83159E6894FA}" srcOrd="5" destOrd="0" parTransId="{08291E47-827F-4E5D-AAA3-D579F7D9227A}" sibTransId="{DD78B05E-A57C-49DC-926E-9C9E5F26BA47}"/>
    <dgm:cxn modelId="{041A2AF8-5002-487D-BFF7-23A7200A3881}" type="presOf" srcId="{75912643-F8BE-4D27-AE7F-F34160825682}" destId="{88354446-7432-495C-B85B-72312FD011F9}" srcOrd="0" destOrd="0" presId="urn:diagrams.loki3.com/VaryingWidthList"/>
    <dgm:cxn modelId="{A9CF71FB-779D-4FE6-A5C5-85263A017B05}" srcId="{7F7AAFBF-069A-4BDA-B424-BD232BACEB3E}" destId="{55A73584-F170-46B7-88F0-30D884FC01D0}" srcOrd="3" destOrd="0" parTransId="{A0F5373E-FA2C-49F6-A1C3-62E10483ACC2}" sibTransId="{1CE19268-9994-48FF-B55A-F5583DBD2356}"/>
    <dgm:cxn modelId="{31DF92FF-AFDD-4E07-8282-C278442B84F5}" srcId="{7F7AAFBF-069A-4BDA-B424-BD232BACEB3E}" destId="{E33EC1F1-8B8B-4A83-BAE9-4A1326BD32F0}" srcOrd="4" destOrd="0" parTransId="{AA28CDB1-7D09-4CE3-AFA0-C5D3740B4510}" sibTransId="{01A9D0E1-EB62-40A3-98E8-BFC9D6338A61}"/>
    <dgm:cxn modelId="{2A991088-2D59-4E88-B25C-30B06766A093}" type="presParOf" srcId="{F9067BFA-6BFA-4FBC-A5C5-91435AFD2EA3}" destId="{C4B4A21E-79BA-47C1-86F8-3648D891A79B}" srcOrd="0" destOrd="0" presId="urn:diagrams.loki3.com/VaryingWidthList"/>
    <dgm:cxn modelId="{54770055-0CB0-4D00-9D87-E5B4B1859D52}" type="presParOf" srcId="{F9067BFA-6BFA-4FBC-A5C5-91435AFD2EA3}" destId="{B3A4D14F-324A-4365-B4A7-36D07FA26DE8}" srcOrd="1" destOrd="0" presId="urn:diagrams.loki3.com/VaryingWidthList"/>
    <dgm:cxn modelId="{23A9FA44-5CB9-47AB-AFAC-E9087893B364}" type="presParOf" srcId="{F9067BFA-6BFA-4FBC-A5C5-91435AFD2EA3}" destId="{88354446-7432-495C-B85B-72312FD011F9}" srcOrd="2" destOrd="0" presId="urn:diagrams.loki3.com/VaryingWidthList"/>
    <dgm:cxn modelId="{1FF107BD-4B67-4DB6-B98E-784209055A90}" type="presParOf" srcId="{F9067BFA-6BFA-4FBC-A5C5-91435AFD2EA3}" destId="{1AEB5787-7BAD-4191-A769-F278769AC387}" srcOrd="3" destOrd="0" presId="urn:diagrams.loki3.com/VaryingWidthList"/>
    <dgm:cxn modelId="{A1B2E70D-D6D2-43B3-82B8-8626C79C3E50}" type="presParOf" srcId="{F9067BFA-6BFA-4FBC-A5C5-91435AFD2EA3}" destId="{9475AA5B-CC59-4CDF-92E9-A1D189C3B419}" srcOrd="4" destOrd="0" presId="urn:diagrams.loki3.com/VaryingWidthList"/>
    <dgm:cxn modelId="{7FA1FAD6-1AB6-4150-974E-369C1D538100}" type="presParOf" srcId="{F9067BFA-6BFA-4FBC-A5C5-91435AFD2EA3}" destId="{8DEDC71E-D92E-46FF-8DFA-0C19C5546CF3}" srcOrd="5" destOrd="0" presId="urn:diagrams.loki3.com/VaryingWidthList"/>
    <dgm:cxn modelId="{E330E37A-F52E-4EF9-B669-15EFB1E39777}" type="presParOf" srcId="{F9067BFA-6BFA-4FBC-A5C5-91435AFD2EA3}" destId="{140EA7A4-4AD2-493E-8F91-81267A6A4390}" srcOrd="6" destOrd="0" presId="urn:diagrams.loki3.com/VaryingWidthList"/>
    <dgm:cxn modelId="{D92AD4DB-92BB-4863-8864-6FE1B349AC32}" type="presParOf" srcId="{F9067BFA-6BFA-4FBC-A5C5-91435AFD2EA3}" destId="{5F7B3BE1-6959-481A-A7BB-009AA4465779}" srcOrd="7" destOrd="0" presId="urn:diagrams.loki3.com/VaryingWidthList"/>
    <dgm:cxn modelId="{B5E5FBD2-B0CC-4BCC-8F41-EF3595FD6C61}" type="presParOf" srcId="{F9067BFA-6BFA-4FBC-A5C5-91435AFD2EA3}" destId="{A7868EC3-F389-47CC-9A3A-CCCB8F3A6A4D}" srcOrd="8" destOrd="0" presId="urn:diagrams.loki3.com/VaryingWidthList"/>
    <dgm:cxn modelId="{69ACB775-0DD8-4D0E-A1A5-27BD68FFE6EC}" type="presParOf" srcId="{F9067BFA-6BFA-4FBC-A5C5-91435AFD2EA3}" destId="{E5189EF7-6DB0-423D-B403-F0DC0DA4B554}" srcOrd="9" destOrd="0" presId="urn:diagrams.loki3.com/VaryingWidthList"/>
    <dgm:cxn modelId="{A7D113B5-C5A4-4059-A0AF-55E0E0B1D738}" type="presParOf" srcId="{F9067BFA-6BFA-4FBC-A5C5-91435AFD2EA3}" destId="{832F08AE-78A6-4BB1-A83C-DEB3963B5520}" srcOrd="10" destOrd="0" presId="urn:diagrams.loki3.com/VaryingWidthList"/>
    <dgm:cxn modelId="{21F33678-3113-4001-8AC0-244E185CDAD9}" type="presParOf" srcId="{F9067BFA-6BFA-4FBC-A5C5-91435AFD2EA3}" destId="{C1E4FFB6-D94B-404B-83D7-F28A45A9B2AC}" srcOrd="11" destOrd="0" presId="urn:diagrams.loki3.com/VaryingWidthList"/>
    <dgm:cxn modelId="{A1295D75-96F5-4333-B161-1AEA20BBCCCB}" type="presParOf" srcId="{F9067BFA-6BFA-4FBC-A5C5-91435AFD2EA3}" destId="{5D87DD04-F2CB-4ACE-8978-B65D1C841F94}" srcOrd="12"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0BCD8-1FEC-449D-99B9-36F80C6D2961}">
      <dsp:nvSpPr>
        <dsp:cNvPr id="0" name=""/>
        <dsp:cNvSpPr/>
      </dsp:nvSpPr>
      <dsp:spPr>
        <a:xfrm rot="16200000">
          <a:off x="-929284" y="931819"/>
          <a:ext cx="4351338" cy="2487699"/>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ctr" anchorCtr="0">
          <a:noAutofit/>
        </a:bodyPr>
        <a:lstStyle/>
        <a:p>
          <a:pPr marL="0" lvl="0" indent="0" algn="l" defTabSz="1066800">
            <a:lnSpc>
              <a:spcPct val="150000"/>
            </a:lnSpc>
            <a:spcBef>
              <a:spcPct val="0"/>
            </a:spcBef>
            <a:spcAft>
              <a:spcPct val="35000"/>
            </a:spcAft>
            <a:buNone/>
          </a:pPr>
          <a:r>
            <a:rPr lang="en-US" sz="2400" b="0" kern="1200" dirty="0">
              <a:latin typeface="Arial" panose="020B0604020202020204" pitchFamily="34" charset="0"/>
            </a:rPr>
            <a:t>Changes in the ways goods were produced, sold, and advertised</a:t>
          </a:r>
          <a:endParaRPr lang="en-US" sz="2400" b="0" kern="1200" dirty="0"/>
        </a:p>
      </dsp:txBody>
      <dsp:txXfrm rot="5400000">
        <a:off x="2535" y="870268"/>
        <a:ext cx="2487699" cy="2610802"/>
      </dsp:txXfrm>
    </dsp:sp>
    <dsp:sp modelId="{221D29C2-306B-41CE-8A7C-CFA2344CEC97}">
      <dsp:nvSpPr>
        <dsp:cNvPr id="0" name=""/>
        <dsp:cNvSpPr/>
      </dsp:nvSpPr>
      <dsp:spPr>
        <a:xfrm rot="16200000">
          <a:off x="1744992" y="931819"/>
          <a:ext cx="4351338" cy="2487699"/>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ctr" anchorCtr="0">
          <a:noAutofit/>
        </a:bodyPr>
        <a:lstStyle/>
        <a:p>
          <a:pPr marL="0" lvl="0" indent="0" algn="l" defTabSz="1066800">
            <a:lnSpc>
              <a:spcPct val="150000"/>
            </a:lnSpc>
            <a:spcBef>
              <a:spcPct val="0"/>
            </a:spcBef>
            <a:spcAft>
              <a:spcPct val="35000"/>
            </a:spcAft>
            <a:buNone/>
          </a:pPr>
          <a:r>
            <a:rPr lang="en-US" sz="2400" b="0" kern="1200" dirty="0">
              <a:latin typeface="Arial" panose="020B0604020202020204" pitchFamily="34" charset="0"/>
            </a:rPr>
            <a:t>Changes in the array of goods available and cherished</a:t>
          </a:r>
          <a:endParaRPr lang="en-US" sz="2400" b="0" kern="1200" dirty="0"/>
        </a:p>
      </dsp:txBody>
      <dsp:txXfrm rot="5400000">
        <a:off x="2676811" y="870268"/>
        <a:ext cx="2487699" cy="2610802"/>
      </dsp:txXfrm>
    </dsp:sp>
    <dsp:sp modelId="{04E8F89C-4E8D-41AD-A1DD-ABB7E01B69D2}">
      <dsp:nvSpPr>
        <dsp:cNvPr id="0" name=""/>
        <dsp:cNvSpPr/>
      </dsp:nvSpPr>
      <dsp:spPr>
        <a:xfrm rot="16200000">
          <a:off x="4419269" y="931819"/>
          <a:ext cx="4351338" cy="2487699"/>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ctr" anchorCtr="0">
          <a:noAutofit/>
        </a:bodyPr>
        <a:lstStyle/>
        <a:p>
          <a:pPr marL="0" lvl="0" indent="0" algn="l" defTabSz="1066800">
            <a:lnSpc>
              <a:spcPct val="150000"/>
            </a:lnSpc>
            <a:spcBef>
              <a:spcPct val="0"/>
            </a:spcBef>
            <a:spcAft>
              <a:spcPct val="35000"/>
            </a:spcAft>
            <a:buNone/>
          </a:pPr>
          <a:r>
            <a:rPr lang="en-US" sz="2400" b="0" kern="1200" dirty="0">
              <a:latin typeface="Arial" panose="020B0604020202020204" pitchFamily="34" charset="0"/>
            </a:rPr>
            <a:t>Redefinition of needs and aspirations</a:t>
          </a:r>
          <a:endParaRPr lang="en-US" sz="2400" b="0" kern="1200" dirty="0"/>
        </a:p>
      </dsp:txBody>
      <dsp:txXfrm rot="5400000">
        <a:off x="5351088" y="870268"/>
        <a:ext cx="2487699" cy="2610802"/>
      </dsp:txXfrm>
    </dsp:sp>
    <dsp:sp modelId="{FF511B2B-8177-49B6-99CE-6D418637A88E}">
      <dsp:nvSpPr>
        <dsp:cNvPr id="0" name=""/>
        <dsp:cNvSpPr/>
      </dsp:nvSpPr>
      <dsp:spPr>
        <a:xfrm rot="16200000">
          <a:off x="7093546" y="931819"/>
          <a:ext cx="4351338" cy="2487699"/>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ctr" anchorCtr="0">
          <a:noAutofit/>
        </a:bodyPr>
        <a:lstStyle/>
        <a:p>
          <a:pPr marL="0" lvl="0" indent="0" algn="l" defTabSz="1066800">
            <a:lnSpc>
              <a:spcPct val="150000"/>
            </a:lnSpc>
            <a:spcBef>
              <a:spcPct val="0"/>
            </a:spcBef>
            <a:spcAft>
              <a:spcPct val="35000"/>
            </a:spcAft>
            <a:buNone/>
          </a:pPr>
          <a:r>
            <a:rPr lang="en-US" sz="2400" b="0" kern="1200" dirty="0">
              <a:latin typeface="Arial" panose="020B0604020202020204" pitchFamily="34" charset="0"/>
            </a:rPr>
            <a:t>Inventions of department store, shopping mall, consumer credits</a:t>
          </a:r>
          <a:endParaRPr lang="en-US" sz="2400" b="0" kern="1200" dirty="0"/>
        </a:p>
      </dsp:txBody>
      <dsp:txXfrm rot="5400000">
        <a:off x="8025365" y="870268"/>
        <a:ext cx="2487699" cy="2610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4A21E-79BA-47C1-86F8-3648D891A79B}">
      <dsp:nvSpPr>
        <dsp:cNvPr id="0" name=""/>
        <dsp:cNvSpPr/>
      </dsp:nvSpPr>
      <dsp:spPr>
        <a:xfrm>
          <a:off x="2905048" y="2834"/>
          <a:ext cx="1505102"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paper</a:t>
          </a:r>
        </a:p>
      </dsp:txBody>
      <dsp:txXfrm>
        <a:off x="2905048" y="2834"/>
        <a:ext cx="1505102" cy="676160"/>
      </dsp:txXfrm>
    </dsp:sp>
    <dsp:sp modelId="{88354446-7432-495C-B85B-72312FD011F9}">
      <dsp:nvSpPr>
        <dsp:cNvPr id="0" name=""/>
        <dsp:cNvSpPr/>
      </dsp:nvSpPr>
      <dsp:spPr>
        <a:xfrm>
          <a:off x="2905048" y="712803"/>
          <a:ext cx="1505102"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glass   </a:t>
          </a:r>
        </a:p>
      </dsp:txBody>
      <dsp:txXfrm>
        <a:off x="2905048" y="712803"/>
        <a:ext cx="1505102" cy="676160"/>
      </dsp:txXfrm>
    </dsp:sp>
    <dsp:sp modelId="{9475AA5B-CC59-4CDF-92E9-A1D189C3B419}">
      <dsp:nvSpPr>
        <dsp:cNvPr id="0" name=""/>
        <dsp:cNvSpPr/>
      </dsp:nvSpPr>
      <dsp:spPr>
        <a:xfrm>
          <a:off x="2907871" y="1422772"/>
          <a:ext cx="1499457" cy="676160"/>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metal/plastic</a:t>
          </a:r>
        </a:p>
      </dsp:txBody>
      <dsp:txXfrm>
        <a:off x="2907871" y="1422772"/>
        <a:ext cx="1499457" cy="676160"/>
      </dsp:txXfrm>
    </dsp:sp>
    <dsp:sp modelId="{140EA7A4-4AD2-493E-8F91-81267A6A4390}">
      <dsp:nvSpPr>
        <dsp:cNvPr id="0" name=""/>
        <dsp:cNvSpPr/>
      </dsp:nvSpPr>
      <dsp:spPr>
        <a:xfrm>
          <a:off x="2907871" y="2132741"/>
          <a:ext cx="1499457"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bio</a:t>
          </a:r>
        </a:p>
      </dsp:txBody>
      <dsp:txXfrm>
        <a:off x="2907871" y="2132741"/>
        <a:ext cx="1499457" cy="676160"/>
      </dsp:txXfrm>
    </dsp:sp>
    <dsp:sp modelId="{A7868EC3-F389-47CC-9A3A-CCCB8F3A6A4D}">
      <dsp:nvSpPr>
        <dsp:cNvPr id="0" name=""/>
        <dsp:cNvSpPr/>
      </dsp:nvSpPr>
      <dsp:spPr>
        <a:xfrm>
          <a:off x="2912823" y="2842710"/>
          <a:ext cx="1489553"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Non-recyclable</a:t>
          </a:r>
        </a:p>
      </dsp:txBody>
      <dsp:txXfrm>
        <a:off x="2912823" y="2842710"/>
        <a:ext cx="1489553" cy="676160"/>
      </dsp:txXfrm>
    </dsp:sp>
    <dsp:sp modelId="{832F08AE-78A6-4BB1-A83C-DEB3963B5520}">
      <dsp:nvSpPr>
        <dsp:cNvPr id="0" name=""/>
        <dsp:cNvSpPr/>
      </dsp:nvSpPr>
      <dsp:spPr>
        <a:xfrm>
          <a:off x="2916478" y="3552679"/>
          <a:ext cx="1482242"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other</a:t>
          </a:r>
        </a:p>
      </dsp:txBody>
      <dsp:txXfrm>
        <a:off x="2916478" y="3552679"/>
        <a:ext cx="1482242" cy="676160"/>
      </dsp:txXfrm>
    </dsp:sp>
    <dsp:sp modelId="{5D87DD04-F2CB-4ACE-8978-B65D1C841F94}">
      <dsp:nvSpPr>
        <dsp:cNvPr id="0" name=""/>
        <dsp:cNvSpPr/>
      </dsp:nvSpPr>
      <dsp:spPr>
        <a:xfrm>
          <a:off x="2927910" y="4262648"/>
          <a:ext cx="1459379"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unknown</a:t>
          </a:r>
        </a:p>
      </dsp:txBody>
      <dsp:txXfrm>
        <a:off x="2927910" y="4262648"/>
        <a:ext cx="1459379" cy="6761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39:46.26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1,'65'0,"106"2,-140 0,1 2,-1 1,40 11,-10 7,-48-17,1 0,0-1,0-1,0 0,29 3,6-7,0-2,-1-2,53-12,-48 8,6-2,-19 3,80-4,-85 11,37 0,72-9,13-7,-130 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39:48.88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56,'39'-1,"56"-11,18-1,-22 10,136-11,-125 4,183 7,-142 5,-100-2,2-1,1 2,-1 2,58 11,-81-9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39:56.69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82,'4'3,"-1"-1,0 1,1-1,0 0,-1 0,1-1,0 1,0-1,0 1,0-1,6 0,51 4,-45-4,213 1,-124-3,-61-1,60-11,33-1,-110 13,14 1,1-2,-1-1,1-2,57-16,-40 6,2 3,65-5,-109 14,0 2,0 0,0 1,1 0,-1 1,31 8,-28-3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39:59.13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1,'1130'0,"-737"25,-333-12,-41-7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40:02.44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0,'1337'0,"-1304"0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E2815-B117-45ED-8E6D-CD657D50132A}"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4A354-C200-408D-8F20-183E876D432E}" type="slidenum">
              <a:rPr lang="en-US" smtClean="0"/>
              <a:t>‹#›</a:t>
            </a:fld>
            <a:endParaRPr lang="en-US"/>
          </a:p>
        </p:txBody>
      </p:sp>
    </p:spTree>
    <p:extLst>
      <p:ext uri="{BB962C8B-B14F-4D97-AF65-F5344CB8AC3E}">
        <p14:creationId xmlns:p14="http://schemas.microsoft.com/office/powerpoint/2010/main" val="269306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https://www.bu.edu/eci/files/2019/10/Consumption_and_Consumer_Society.pdf</a:t>
            </a:r>
          </a:p>
          <a:p>
            <a:r>
              <a:rPr lang="en-US" b="0" i="0" dirty="0">
                <a:solidFill>
                  <a:srgbClr val="D1D5DB"/>
                </a:solidFill>
                <a:effectLst/>
                <a:latin typeface="Söhne"/>
              </a:rPr>
              <a:t>The first concept that I would like to introduce in this background and context is the consumerism. </a:t>
            </a:r>
          </a:p>
          <a:p>
            <a:r>
              <a:rPr lang="en-US" b="0" i="0" dirty="0">
                <a:solidFill>
                  <a:srgbClr val="D1D5DB"/>
                </a:solidFill>
                <a:effectLst/>
                <a:latin typeface="Söhne"/>
              </a:rPr>
              <a:t>began to emerge in the late 19th and early 20th centuries</a:t>
            </a:r>
          </a:p>
          <a:p>
            <a:r>
              <a:rPr lang="en-US" b="0" i="0" dirty="0">
                <a:solidFill>
                  <a:srgbClr val="D1D5DB"/>
                </a:solidFill>
                <a:effectLst/>
                <a:latin typeface="Söhne"/>
              </a:rPr>
              <a:t>Due to the rise of industrialization, mass production, and advertisement </a:t>
            </a:r>
          </a:p>
          <a:p>
            <a:r>
              <a:rPr lang="en-US" b="0" i="0" dirty="0">
                <a:solidFill>
                  <a:srgbClr val="D1D5DB"/>
                </a:solidFill>
                <a:effectLst/>
                <a:latin typeface="Söhne"/>
              </a:rPr>
              <a:t>And changes in how people define their needs and aspirations</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a:t>
            </a:fld>
            <a:endParaRPr lang="en-US"/>
          </a:p>
        </p:txBody>
      </p:sp>
    </p:spTree>
    <p:extLst>
      <p:ext uri="{BB962C8B-B14F-4D97-AF65-F5344CB8AC3E}">
        <p14:creationId xmlns:p14="http://schemas.microsoft.com/office/powerpoint/2010/main" val="1541214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11</a:t>
            </a:fld>
            <a:endParaRPr lang="en-US"/>
          </a:p>
        </p:txBody>
      </p:sp>
    </p:spTree>
    <p:extLst>
      <p:ext uri="{BB962C8B-B14F-4D97-AF65-F5344CB8AC3E}">
        <p14:creationId xmlns:p14="http://schemas.microsoft.com/office/powerpoint/2010/main" val="176197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12</a:t>
            </a:fld>
            <a:endParaRPr lang="en-US"/>
          </a:p>
        </p:txBody>
      </p:sp>
    </p:spTree>
    <p:extLst>
      <p:ext uri="{BB962C8B-B14F-4D97-AF65-F5344CB8AC3E}">
        <p14:creationId xmlns:p14="http://schemas.microsoft.com/office/powerpoint/2010/main" val="3614597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13</a:t>
            </a:fld>
            <a:endParaRPr lang="en-US"/>
          </a:p>
        </p:txBody>
      </p:sp>
    </p:spTree>
    <p:extLst>
      <p:ext uri="{BB962C8B-B14F-4D97-AF65-F5344CB8AC3E}">
        <p14:creationId xmlns:p14="http://schemas.microsoft.com/office/powerpoint/2010/main" val="4011464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14</a:t>
            </a:fld>
            <a:endParaRPr lang="en-US"/>
          </a:p>
        </p:txBody>
      </p:sp>
    </p:spTree>
    <p:extLst>
      <p:ext uri="{BB962C8B-B14F-4D97-AF65-F5344CB8AC3E}">
        <p14:creationId xmlns:p14="http://schemas.microsoft.com/office/powerpoint/2010/main" val="4017759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15</a:t>
            </a:fld>
            <a:endParaRPr lang="en-US"/>
          </a:p>
        </p:txBody>
      </p:sp>
    </p:spTree>
    <p:extLst>
      <p:ext uri="{BB962C8B-B14F-4D97-AF65-F5344CB8AC3E}">
        <p14:creationId xmlns:p14="http://schemas.microsoft.com/office/powerpoint/2010/main" val="3352043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16</a:t>
            </a:fld>
            <a:endParaRPr lang="en-US"/>
          </a:p>
        </p:txBody>
      </p:sp>
    </p:spTree>
    <p:extLst>
      <p:ext uri="{BB962C8B-B14F-4D97-AF65-F5344CB8AC3E}">
        <p14:creationId xmlns:p14="http://schemas.microsoft.com/office/powerpoint/2010/main" val="427225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17</a:t>
            </a:fld>
            <a:endParaRPr lang="en-US"/>
          </a:p>
        </p:txBody>
      </p:sp>
    </p:spTree>
    <p:extLst>
      <p:ext uri="{BB962C8B-B14F-4D97-AF65-F5344CB8AC3E}">
        <p14:creationId xmlns:p14="http://schemas.microsoft.com/office/powerpoint/2010/main" val="2955938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18</a:t>
            </a:fld>
            <a:endParaRPr lang="en-US"/>
          </a:p>
        </p:txBody>
      </p:sp>
    </p:spTree>
    <p:extLst>
      <p:ext uri="{BB962C8B-B14F-4D97-AF65-F5344CB8AC3E}">
        <p14:creationId xmlns:p14="http://schemas.microsoft.com/office/powerpoint/2010/main" val="2955214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19</a:t>
            </a:fld>
            <a:endParaRPr lang="en-US"/>
          </a:p>
        </p:txBody>
      </p:sp>
    </p:spTree>
    <p:extLst>
      <p:ext uri="{BB962C8B-B14F-4D97-AF65-F5344CB8AC3E}">
        <p14:creationId xmlns:p14="http://schemas.microsoft.com/office/powerpoint/2010/main" val="3781721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20</a:t>
            </a:fld>
            <a:endParaRPr lang="en-US"/>
          </a:p>
        </p:txBody>
      </p:sp>
    </p:spTree>
    <p:extLst>
      <p:ext uri="{BB962C8B-B14F-4D97-AF65-F5344CB8AC3E}">
        <p14:creationId xmlns:p14="http://schemas.microsoft.com/office/powerpoint/2010/main" val="2858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Fashion companies use ten washes as a benchmark for clothing durability, after which the material loses its original</a:t>
            </a:r>
          </a:p>
          <a:p>
            <a:r>
              <a:rPr lang="en-US" sz="1200" dirty="0">
                <a:effectLst/>
                <a:latin typeface="Times New Roman" panose="02020603050405020304" pitchFamily="18" charset="0"/>
                <a:ea typeface="Calibri" panose="020F0502020204030204" pitchFamily="34" charset="0"/>
              </a:rPr>
              <a:t>The cheap fashion has contributed to the perception of clothing as disposable, with trends quickly passing and clothing being tossed to trash bins after just a few weeks or months. </a:t>
            </a: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that’s the weight of an 11-year-old child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1min</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I am sure that many of us enjoy shopping and trying new styles, but have you ever thought where all that clothing goes after you have done with it. Will they be recycled?</a:t>
            </a:r>
          </a:p>
          <a:p>
            <a:endParaRPr lang="en-US" sz="1200" dirty="0">
              <a:effectLst/>
              <a:latin typeface="Times New Roman" panose="02020603050405020304" pitchFamily="18" charset="0"/>
              <a:ea typeface="Calibri" panose="020F0502020204030204" pitchFamily="34" charset="0"/>
            </a:endParaRPr>
          </a:p>
          <a:p>
            <a:r>
              <a:rPr lang="en-US" sz="1800" dirty="0"/>
              <a:t>Shui, S., &amp; </a:t>
            </a:r>
            <a:r>
              <a:rPr lang="en-US" sz="1800" dirty="0" err="1"/>
              <a:t>Plastina</a:t>
            </a:r>
            <a:r>
              <a:rPr lang="en-US" sz="1800" dirty="0"/>
              <a:t>, A. (2013). World apparel fiber consumption survey. </a:t>
            </a:r>
            <a:r>
              <a:rPr lang="en-US" sz="1800" i="1" dirty="0"/>
              <a:t>FAO and ICAC, Tech. Rep</a:t>
            </a: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Synthetics fiber  (Polyester, nylon, acrylic) all of which  are forms of plastics. Plastics isn’t biodegradable, taking hundreds of year to break down</a:t>
            </a:r>
          </a:p>
          <a:p>
            <a:endParaRPr lang="en-US" sz="1200" dirty="0">
              <a:effectLst/>
              <a:latin typeface="Times New Roman" panose="02020603050405020304" pitchFamily="18" charset="0"/>
              <a:ea typeface="Calibri" panose="020F0502020204030204" pitchFamily="34" charset="0"/>
            </a:endParaRPr>
          </a:p>
          <a:p>
            <a:r>
              <a:rPr lang="en-US" sz="1800" dirty="0"/>
              <a:t>a single load of laundry could release hundreds of thousands of fibers from our clothes into the water supply</a:t>
            </a:r>
            <a:r>
              <a:rPr lang="en-US" sz="1200" dirty="0">
                <a:effectLst/>
                <a:latin typeface="Times New Roman" panose="02020603050405020304" pitchFamily="18" charset="0"/>
                <a:ea typeface="Calibri" panose="020F0502020204030204" pitchFamily="34" charset="0"/>
              </a:rPr>
              <a:t> (vox). These fibers when being released to the ocean can ingested by the marine species and accumulate the food 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a:t>
            </a:fld>
            <a:endParaRPr lang="en-US"/>
          </a:p>
        </p:txBody>
      </p:sp>
    </p:spTree>
    <p:extLst>
      <p:ext uri="{BB962C8B-B14F-4D97-AF65-F5344CB8AC3E}">
        <p14:creationId xmlns:p14="http://schemas.microsoft.com/office/powerpoint/2010/main" val="25021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21</a:t>
            </a:fld>
            <a:endParaRPr lang="en-US"/>
          </a:p>
        </p:txBody>
      </p:sp>
    </p:spTree>
    <p:extLst>
      <p:ext uri="{BB962C8B-B14F-4D97-AF65-F5344CB8AC3E}">
        <p14:creationId xmlns:p14="http://schemas.microsoft.com/office/powerpoint/2010/main" val="4244322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22</a:t>
            </a:fld>
            <a:endParaRPr lang="en-US"/>
          </a:p>
        </p:txBody>
      </p:sp>
    </p:spTree>
    <p:extLst>
      <p:ext uri="{BB962C8B-B14F-4D97-AF65-F5344CB8AC3E}">
        <p14:creationId xmlns:p14="http://schemas.microsoft.com/office/powerpoint/2010/main" val="2088270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23</a:t>
            </a:fld>
            <a:endParaRPr lang="en-US"/>
          </a:p>
        </p:txBody>
      </p:sp>
    </p:spTree>
    <p:extLst>
      <p:ext uri="{BB962C8B-B14F-4D97-AF65-F5344CB8AC3E}">
        <p14:creationId xmlns:p14="http://schemas.microsoft.com/office/powerpoint/2010/main" val="4009912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24</a:t>
            </a:fld>
            <a:endParaRPr lang="en-US"/>
          </a:p>
        </p:txBody>
      </p:sp>
    </p:spTree>
    <p:extLst>
      <p:ext uri="{BB962C8B-B14F-4D97-AF65-F5344CB8AC3E}">
        <p14:creationId xmlns:p14="http://schemas.microsoft.com/office/powerpoint/2010/main" val="2885912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25</a:t>
            </a:fld>
            <a:endParaRPr lang="en-US"/>
          </a:p>
        </p:txBody>
      </p:sp>
    </p:spTree>
    <p:extLst>
      <p:ext uri="{BB962C8B-B14F-4D97-AF65-F5344CB8AC3E}">
        <p14:creationId xmlns:p14="http://schemas.microsoft.com/office/powerpoint/2010/main" val="2092772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26</a:t>
            </a:fld>
            <a:endParaRPr lang="en-US"/>
          </a:p>
        </p:txBody>
      </p:sp>
    </p:spTree>
    <p:extLst>
      <p:ext uri="{BB962C8B-B14F-4D97-AF65-F5344CB8AC3E}">
        <p14:creationId xmlns:p14="http://schemas.microsoft.com/office/powerpoint/2010/main" val="3977296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Convolutional layers extract low level features, such as edges, different type of shape</a:t>
            </a:r>
          </a:p>
        </p:txBody>
      </p:sp>
      <p:sp>
        <p:nvSpPr>
          <p:cNvPr id="4" name="Slide Number Placeholder 3"/>
          <p:cNvSpPr>
            <a:spLocks noGrp="1"/>
          </p:cNvSpPr>
          <p:nvPr>
            <p:ph type="sldNum" sz="quarter" idx="5"/>
          </p:nvPr>
        </p:nvSpPr>
        <p:spPr/>
        <p:txBody>
          <a:bodyPr/>
          <a:lstStyle/>
          <a:p>
            <a:fld id="{F574A354-C200-408D-8F20-183E876D432E}" type="slidenum">
              <a:rPr lang="en-US" smtClean="0"/>
              <a:t>27</a:t>
            </a:fld>
            <a:endParaRPr lang="en-US"/>
          </a:p>
        </p:txBody>
      </p:sp>
    </p:spTree>
    <p:extLst>
      <p:ext uri="{BB962C8B-B14F-4D97-AF65-F5344CB8AC3E}">
        <p14:creationId xmlns:p14="http://schemas.microsoft.com/office/powerpoint/2010/main" val="3084883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Convolutional layers extract low level features, such as edges, different type of shape</a:t>
            </a:r>
          </a:p>
        </p:txBody>
      </p:sp>
      <p:sp>
        <p:nvSpPr>
          <p:cNvPr id="4" name="Slide Number Placeholder 3"/>
          <p:cNvSpPr>
            <a:spLocks noGrp="1"/>
          </p:cNvSpPr>
          <p:nvPr>
            <p:ph type="sldNum" sz="quarter" idx="5"/>
          </p:nvPr>
        </p:nvSpPr>
        <p:spPr/>
        <p:txBody>
          <a:bodyPr/>
          <a:lstStyle/>
          <a:p>
            <a:fld id="{F574A354-C200-408D-8F20-183E876D432E}" type="slidenum">
              <a:rPr lang="en-US" smtClean="0"/>
              <a:t>28</a:t>
            </a:fld>
            <a:endParaRPr lang="en-US"/>
          </a:p>
        </p:txBody>
      </p:sp>
    </p:spTree>
    <p:extLst>
      <p:ext uri="{BB962C8B-B14F-4D97-AF65-F5344CB8AC3E}">
        <p14:creationId xmlns:p14="http://schemas.microsoft.com/office/powerpoint/2010/main" val="3675136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29</a:t>
            </a:fld>
            <a:endParaRPr lang="en-US"/>
          </a:p>
        </p:txBody>
      </p:sp>
    </p:spTree>
    <p:extLst>
      <p:ext uri="{BB962C8B-B14F-4D97-AF65-F5344CB8AC3E}">
        <p14:creationId xmlns:p14="http://schemas.microsoft.com/office/powerpoint/2010/main" val="3986471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30</a:t>
            </a:fld>
            <a:endParaRPr lang="en-US"/>
          </a:p>
        </p:txBody>
      </p:sp>
    </p:spTree>
    <p:extLst>
      <p:ext uri="{BB962C8B-B14F-4D97-AF65-F5344CB8AC3E}">
        <p14:creationId xmlns:p14="http://schemas.microsoft.com/office/powerpoint/2010/main" val="367589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Now we understand about consumerism and that consumerism is not good for our environment (negative effects that I mentioned and those that I did not mention). One of the effect that I want to highlight is that consumerism generates tons of waste.</a:t>
            </a:r>
          </a:p>
          <a:p>
            <a:r>
              <a:rPr lang="en-US" sz="1200" dirty="0">
                <a:effectLst/>
                <a:latin typeface="Times New Roman" panose="02020603050405020304" pitchFamily="18" charset="0"/>
                <a:ea typeface="Calibri" panose="020F0502020204030204" pitchFamily="34" charset="0"/>
              </a:rPr>
              <a:t>The problem become worsen as many countries  around the world did not take enough actions in waste management, including </a:t>
            </a:r>
            <a:r>
              <a:rPr lang="en-US" sz="1200" dirty="0" err="1">
                <a:effectLst/>
                <a:latin typeface="Times New Roman" panose="02020603050405020304" pitchFamily="18" charset="0"/>
                <a:ea typeface="Calibri" panose="020F0502020204030204" pitchFamily="34" charset="0"/>
              </a:rPr>
              <a:t>Americ</a:t>
            </a:r>
            <a:endParaRPr lang="en-US" sz="1200" dirty="0">
              <a:effectLst/>
              <a:latin typeface="Times New Roman" panose="02020603050405020304" pitchFamily="18" charset="0"/>
              <a:ea typeface="Calibri" panose="020F0502020204030204" pitchFamily="34" charset="0"/>
            </a:endParaRPr>
          </a:p>
          <a:p>
            <a:endParaRPr lang="en-US" sz="1200" b="1" dirty="0">
              <a:effectLst/>
              <a:latin typeface="Times New Roman" panose="02020603050405020304" pitchFamily="18" charset="0"/>
              <a:ea typeface="Calibri" panose="020F050202020403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16.07 MT leathers and textile </a:t>
            </a:r>
            <a:r>
              <a:rPr lang="en-US" sz="1800" dirty="0">
                <a:latin typeface="Arial" panose="020B0604020202020204" pitchFamily="34" charset="0"/>
                <a:cs typeface="Arial" panose="020B0604020202020204" pitchFamily="34" charset="0"/>
              </a:rPr>
              <a:t>(12%)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17.5 MT paper </a:t>
            </a:r>
            <a:r>
              <a:rPr lang="en-US" sz="1800" dirty="0">
                <a:latin typeface="Arial" panose="020B0604020202020204" pitchFamily="34" charset="0"/>
                <a:cs typeface="Arial" panose="020B0604020202020204" pitchFamily="34" charset="0"/>
              </a:rPr>
              <a:t>(12%)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1 min</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These number shows that a huge amount of trash that we may think should be recycled were not recycled. They went to the soil and the ocean. </a:t>
            </a:r>
          </a:p>
          <a:p>
            <a:r>
              <a:rPr lang="en-US" sz="1200" dirty="0">
                <a:effectLst/>
                <a:latin typeface="Times New Roman" panose="02020603050405020304" pitchFamily="18" charset="0"/>
                <a:ea typeface="Calibri" panose="020F0502020204030204" pitchFamily="34" charset="0"/>
              </a:rPr>
              <a:t>When things like plastic enter soil and ocean, it takes centuries to decompose, posing a threat to organisms in the environment through ingestion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4</a:t>
            </a:fld>
            <a:endParaRPr lang="en-US"/>
          </a:p>
        </p:txBody>
      </p:sp>
    </p:spTree>
    <p:extLst>
      <p:ext uri="{BB962C8B-B14F-4D97-AF65-F5344CB8AC3E}">
        <p14:creationId xmlns:p14="http://schemas.microsoft.com/office/powerpoint/2010/main" val="3270124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31</a:t>
            </a:fld>
            <a:endParaRPr lang="en-US"/>
          </a:p>
        </p:txBody>
      </p:sp>
    </p:spTree>
    <p:extLst>
      <p:ext uri="{BB962C8B-B14F-4D97-AF65-F5344CB8AC3E}">
        <p14:creationId xmlns:p14="http://schemas.microsoft.com/office/powerpoint/2010/main" val="218112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32</a:t>
            </a:fld>
            <a:endParaRPr lang="en-US"/>
          </a:p>
        </p:txBody>
      </p:sp>
    </p:spTree>
    <p:extLst>
      <p:ext uri="{BB962C8B-B14F-4D97-AF65-F5344CB8AC3E}">
        <p14:creationId xmlns:p14="http://schemas.microsoft.com/office/powerpoint/2010/main" val="3867822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33</a:t>
            </a:fld>
            <a:endParaRPr lang="en-US"/>
          </a:p>
        </p:txBody>
      </p:sp>
    </p:spTree>
    <p:extLst>
      <p:ext uri="{BB962C8B-B14F-4D97-AF65-F5344CB8AC3E}">
        <p14:creationId xmlns:p14="http://schemas.microsoft.com/office/powerpoint/2010/main" val="3926050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34</a:t>
            </a:fld>
            <a:endParaRPr lang="en-US"/>
          </a:p>
        </p:txBody>
      </p:sp>
    </p:spTree>
    <p:extLst>
      <p:ext uri="{BB962C8B-B14F-4D97-AF65-F5344CB8AC3E}">
        <p14:creationId xmlns:p14="http://schemas.microsoft.com/office/powerpoint/2010/main" val="280405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35</a:t>
            </a:fld>
            <a:endParaRPr lang="en-US"/>
          </a:p>
        </p:txBody>
      </p:sp>
    </p:spTree>
    <p:extLst>
      <p:ext uri="{BB962C8B-B14F-4D97-AF65-F5344CB8AC3E}">
        <p14:creationId xmlns:p14="http://schemas.microsoft.com/office/powerpoint/2010/main" val="2922129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36</a:t>
            </a:fld>
            <a:endParaRPr lang="en-US"/>
          </a:p>
        </p:txBody>
      </p:sp>
    </p:spTree>
    <p:extLst>
      <p:ext uri="{BB962C8B-B14F-4D97-AF65-F5344CB8AC3E}">
        <p14:creationId xmlns:p14="http://schemas.microsoft.com/office/powerpoint/2010/main" val="406584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37</a:t>
            </a:fld>
            <a:endParaRPr lang="en-US"/>
          </a:p>
        </p:txBody>
      </p:sp>
    </p:spTree>
    <p:extLst>
      <p:ext uri="{BB962C8B-B14F-4D97-AF65-F5344CB8AC3E}">
        <p14:creationId xmlns:p14="http://schemas.microsoft.com/office/powerpoint/2010/main" val="286031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38</a:t>
            </a:fld>
            <a:endParaRPr lang="en-US"/>
          </a:p>
        </p:txBody>
      </p:sp>
    </p:spTree>
    <p:extLst>
      <p:ext uri="{BB962C8B-B14F-4D97-AF65-F5344CB8AC3E}">
        <p14:creationId xmlns:p14="http://schemas.microsoft.com/office/powerpoint/2010/main" val="1712663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39</a:t>
            </a:fld>
            <a:endParaRPr lang="en-US"/>
          </a:p>
        </p:txBody>
      </p:sp>
    </p:spTree>
    <p:extLst>
      <p:ext uri="{BB962C8B-B14F-4D97-AF65-F5344CB8AC3E}">
        <p14:creationId xmlns:p14="http://schemas.microsoft.com/office/powerpoint/2010/main" val="342866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1.99 million metric tons of 3.91 million metric tons of plastics collected for recycling were shipped to other countries for processing, with 88 percent of this waste went to developing nations that lacks sufficient facility and resources to appropriately manage and process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30sec</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endParaRP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5</a:t>
            </a:fld>
            <a:endParaRPr lang="en-US"/>
          </a:p>
        </p:txBody>
      </p:sp>
    </p:spTree>
    <p:extLst>
      <p:ext uri="{BB962C8B-B14F-4D97-AF65-F5344CB8AC3E}">
        <p14:creationId xmlns:p14="http://schemas.microsoft.com/office/powerpoint/2010/main" val="312944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1.99 million metric tons of 3.91 million metric tons of plastics collected for recycling were shipped to other countries for processing, with 88 percent of this waste went to developing nations that lacks sufficient facility and resources to appropriately manage and process it.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endParaRP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6</a:t>
            </a:fld>
            <a:endParaRPr lang="en-US"/>
          </a:p>
        </p:txBody>
      </p:sp>
    </p:spTree>
    <p:extLst>
      <p:ext uri="{BB962C8B-B14F-4D97-AF65-F5344CB8AC3E}">
        <p14:creationId xmlns:p14="http://schemas.microsoft.com/office/powerpoint/2010/main" val="1066296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7</a:t>
            </a:fld>
            <a:endParaRPr lang="en-US"/>
          </a:p>
        </p:txBody>
      </p:sp>
    </p:spTree>
    <p:extLst>
      <p:ext uri="{BB962C8B-B14F-4D97-AF65-F5344CB8AC3E}">
        <p14:creationId xmlns:p14="http://schemas.microsoft.com/office/powerpoint/2010/main" val="1729026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8</a:t>
            </a:fld>
            <a:endParaRPr lang="en-US"/>
          </a:p>
        </p:txBody>
      </p:sp>
    </p:spTree>
    <p:extLst>
      <p:ext uri="{BB962C8B-B14F-4D97-AF65-F5344CB8AC3E}">
        <p14:creationId xmlns:p14="http://schemas.microsoft.com/office/powerpoint/2010/main" val="420364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9</a:t>
            </a:fld>
            <a:endParaRPr lang="en-US"/>
          </a:p>
        </p:txBody>
      </p:sp>
    </p:spTree>
    <p:extLst>
      <p:ext uri="{BB962C8B-B14F-4D97-AF65-F5344CB8AC3E}">
        <p14:creationId xmlns:p14="http://schemas.microsoft.com/office/powerpoint/2010/main" val="533834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10</a:t>
            </a:fld>
            <a:endParaRPr lang="en-US"/>
          </a:p>
        </p:txBody>
      </p:sp>
    </p:spTree>
    <p:extLst>
      <p:ext uri="{BB962C8B-B14F-4D97-AF65-F5344CB8AC3E}">
        <p14:creationId xmlns:p14="http://schemas.microsoft.com/office/powerpoint/2010/main" val="224211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3897-1233-B072-D1F7-CF4DF41102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43233-523F-809F-92DD-BF7841BF82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A0BEE3-D8FF-B4F9-19AF-26D0FC1E845F}"/>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5" name="Footer Placeholder 4">
            <a:extLst>
              <a:ext uri="{FF2B5EF4-FFF2-40B4-BE49-F238E27FC236}">
                <a16:creationId xmlns:a16="http://schemas.microsoft.com/office/drawing/2014/main" id="{5B8D698E-A53B-4FA7-A20D-E999BC1E4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B202AB-A17C-3572-856A-B98D6BFBEF6C}"/>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115202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3711-9BE4-6C51-4F93-863812B720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8209AE-37E3-3BE4-4A48-15017D648B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D864B-0CEA-B6EA-316C-646238B17EEB}"/>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5" name="Footer Placeholder 4">
            <a:extLst>
              <a:ext uri="{FF2B5EF4-FFF2-40B4-BE49-F238E27FC236}">
                <a16:creationId xmlns:a16="http://schemas.microsoft.com/office/drawing/2014/main" id="{7ADF4D60-62A4-F33B-3483-D338D21DF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4AAB3-7FDA-FFB9-592F-49758DE25C40}"/>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3552692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3DCB84-91C3-A39E-70D5-C8EC057A16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14AAFE-6EF7-9AE9-AAC7-910DF0ACC7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9465E-2064-0153-8C90-CECCF04805AA}"/>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5" name="Footer Placeholder 4">
            <a:extLst>
              <a:ext uri="{FF2B5EF4-FFF2-40B4-BE49-F238E27FC236}">
                <a16:creationId xmlns:a16="http://schemas.microsoft.com/office/drawing/2014/main" id="{466CCEBA-4790-A940-8A53-16201CAE5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3550E-532C-0ACB-7D72-91B91792E1E6}"/>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3182559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2C59-C5F3-C93D-B415-0C6B539E8E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D4C449-E9DA-9549-D212-46DAF15F2F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22832-FA24-814D-8810-81EAE7074182}"/>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5" name="Footer Placeholder 4">
            <a:extLst>
              <a:ext uri="{FF2B5EF4-FFF2-40B4-BE49-F238E27FC236}">
                <a16:creationId xmlns:a16="http://schemas.microsoft.com/office/drawing/2014/main" id="{45934858-BE99-85D7-E5FE-202644372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D1499-E30B-8378-3F3B-B4AF44CA076F}"/>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4108096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0FCB-23AC-693B-9527-4E7FD573B0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7EDDA8-177D-66FD-EA97-6EDBCCAD62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89E5A6-CCCA-C3A7-927C-2D55DDAECE71}"/>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5" name="Footer Placeholder 4">
            <a:extLst>
              <a:ext uri="{FF2B5EF4-FFF2-40B4-BE49-F238E27FC236}">
                <a16:creationId xmlns:a16="http://schemas.microsoft.com/office/drawing/2014/main" id="{D458CF2F-24DE-9187-3886-D9202975E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86959-5BE0-BA63-9B33-7B02CA852D68}"/>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145149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1F16-5EA9-1DCD-8CA0-48D953127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B77144-1198-F191-06D6-621682B94D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F664EB-3F6A-A84A-06D8-8635A3D7F0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995B07-C195-3A4E-6792-86E3DD441298}"/>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6" name="Footer Placeholder 5">
            <a:extLst>
              <a:ext uri="{FF2B5EF4-FFF2-40B4-BE49-F238E27FC236}">
                <a16:creationId xmlns:a16="http://schemas.microsoft.com/office/drawing/2014/main" id="{C3C33AD0-AA5B-8025-97AE-783AA78601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D66E9-2A6E-2904-4F35-99818BB77F52}"/>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76759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76A8-BAA0-622E-5D8C-5E3DD3DBE2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50374-64F3-459E-C98D-2EEBF8E05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3E61EE-63F1-F006-7B16-1004CCBB99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C75B45-D308-C6E5-8511-8134A49157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815271-27E5-3836-41B6-E3A18C9A02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042A13-4C24-4016-7967-99FFEA38018F}"/>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8" name="Footer Placeholder 7">
            <a:extLst>
              <a:ext uri="{FF2B5EF4-FFF2-40B4-BE49-F238E27FC236}">
                <a16:creationId xmlns:a16="http://schemas.microsoft.com/office/drawing/2014/main" id="{D98E4260-70B4-6D46-2092-7EC280F0CA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C109FB-89C8-4748-663C-9915B6743588}"/>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222495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A9947-48A6-D7F6-3D2D-8DB279B6B7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DC0558-EBEE-B3F9-6ED1-D247F7B5B62D}"/>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4" name="Footer Placeholder 3">
            <a:extLst>
              <a:ext uri="{FF2B5EF4-FFF2-40B4-BE49-F238E27FC236}">
                <a16:creationId xmlns:a16="http://schemas.microsoft.com/office/drawing/2014/main" id="{D92AA1EB-D4EF-7421-5BC3-15A0536D64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A17101-A24C-F741-589C-AE25CC5EB66D}"/>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726810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516D3-1EAA-4E0B-4550-716DBD737991}"/>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3" name="Footer Placeholder 2">
            <a:extLst>
              <a:ext uri="{FF2B5EF4-FFF2-40B4-BE49-F238E27FC236}">
                <a16:creationId xmlns:a16="http://schemas.microsoft.com/office/drawing/2014/main" id="{A35EF489-170B-D161-31BD-4556F8149E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2FE398-62C6-E375-BE2F-6F14568B8210}"/>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663635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0F58-FFD3-2B75-97D1-CE805D4FF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D593E0-DFDF-392C-7120-89C2C71BC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A6B1C1-C960-F178-1E2A-6C7109F85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737C76-5453-BDFF-FD58-F1F3D564FE32}"/>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6" name="Footer Placeholder 5">
            <a:extLst>
              <a:ext uri="{FF2B5EF4-FFF2-40B4-BE49-F238E27FC236}">
                <a16:creationId xmlns:a16="http://schemas.microsoft.com/office/drawing/2014/main" id="{D6815431-A608-4D2E-44D5-3C558639F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9E4C7-93F9-9AF6-C10C-7F1053196EF7}"/>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423800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CCF6-F687-1CAC-B630-0C8EBF172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441E5C-F9E2-9A16-AEF3-DFCE86C09E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F003D9-3D62-60D0-DD16-28A0CDE0C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CEA43-291F-EABC-4D42-11C1874AE520}"/>
              </a:ext>
            </a:extLst>
          </p:cNvPr>
          <p:cNvSpPr>
            <a:spLocks noGrp="1"/>
          </p:cNvSpPr>
          <p:nvPr>
            <p:ph type="dt" sz="half" idx="10"/>
          </p:nvPr>
        </p:nvSpPr>
        <p:spPr/>
        <p:txBody>
          <a:bodyPr/>
          <a:lstStyle/>
          <a:p>
            <a:fld id="{88C990EB-8906-4430-A869-629BE862F47E}" type="datetimeFigureOut">
              <a:rPr lang="en-US" smtClean="0"/>
              <a:t>4/18/2023</a:t>
            </a:fld>
            <a:endParaRPr lang="en-US"/>
          </a:p>
        </p:txBody>
      </p:sp>
      <p:sp>
        <p:nvSpPr>
          <p:cNvPr id="6" name="Footer Placeholder 5">
            <a:extLst>
              <a:ext uri="{FF2B5EF4-FFF2-40B4-BE49-F238E27FC236}">
                <a16:creationId xmlns:a16="http://schemas.microsoft.com/office/drawing/2014/main" id="{DF38183E-C935-1C3D-7DB2-DED7BF706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82B19-3D86-7B26-0F2E-DD390305409F}"/>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47354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2ABC9A-83B7-F8AB-7D14-BBE4B9C78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5EED5E-7ED8-AA42-7CAB-EBE0AB3BF2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6577E-129B-61F9-CF54-6C2ED747F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990EB-8906-4430-A869-629BE862F47E}" type="datetimeFigureOut">
              <a:rPr lang="en-US" smtClean="0"/>
              <a:t>4/18/2023</a:t>
            </a:fld>
            <a:endParaRPr lang="en-US"/>
          </a:p>
        </p:txBody>
      </p:sp>
      <p:sp>
        <p:nvSpPr>
          <p:cNvPr id="5" name="Footer Placeholder 4">
            <a:extLst>
              <a:ext uri="{FF2B5EF4-FFF2-40B4-BE49-F238E27FC236}">
                <a16:creationId xmlns:a16="http://schemas.microsoft.com/office/drawing/2014/main" id="{18A25D89-9D57-CAE1-FA11-90C0E104F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07AA14-CC1A-F4DB-F913-A769EE761C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0A190-768A-4480-8D9C-3682291AF5B6}" type="slidenum">
              <a:rPr lang="en-US" smtClean="0"/>
              <a:t>‹#›</a:t>
            </a:fld>
            <a:endParaRPr lang="en-US"/>
          </a:p>
        </p:txBody>
      </p:sp>
    </p:spTree>
    <p:extLst>
      <p:ext uri="{BB962C8B-B14F-4D97-AF65-F5344CB8AC3E}">
        <p14:creationId xmlns:p14="http://schemas.microsoft.com/office/powerpoint/2010/main" val="15902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9.jpg"/><Relationship Id="rId7" Type="http://schemas.openxmlformats.org/officeDocument/2006/relationships/diagramData" Target="../diagrams/data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diagramDrawing" Target="../diagrams/drawing2.xml"/><Relationship Id="rId5" Type="http://schemas.openxmlformats.org/officeDocument/2006/relationships/image" Target="../media/image21.png"/><Relationship Id="rId10" Type="http://schemas.openxmlformats.org/officeDocument/2006/relationships/diagramColors" Target="../diagrams/colors2.xml"/><Relationship Id="rId4" Type="http://schemas.openxmlformats.org/officeDocument/2006/relationships/image" Target="../media/image20.png"/><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7.wdp"/><Relationship Id="rId18" Type="http://schemas.openxmlformats.org/officeDocument/2006/relationships/image" Target="../media/image43.png"/><Relationship Id="rId3" Type="http://schemas.openxmlformats.org/officeDocument/2006/relationships/image" Target="../media/image35.png"/><Relationship Id="rId21" Type="http://schemas.microsoft.com/office/2007/relationships/hdphoto" Target="../media/hdphoto11.wdp"/><Relationship Id="rId7" Type="http://schemas.microsoft.com/office/2007/relationships/hdphoto" Target="../media/hdphoto4.wdp"/><Relationship Id="rId12" Type="http://schemas.openxmlformats.org/officeDocument/2006/relationships/image" Target="../media/image40.png"/><Relationship Id="rId17" Type="http://schemas.microsoft.com/office/2007/relationships/hdphoto" Target="../media/hdphoto9.wdp"/><Relationship Id="rId25" Type="http://schemas.microsoft.com/office/2007/relationships/hdphoto" Target="../media/hdphoto13.wdp"/><Relationship Id="rId2" Type="http://schemas.openxmlformats.org/officeDocument/2006/relationships/notesSlide" Target="../notesSlides/notesSlide12.xml"/><Relationship Id="rId16" Type="http://schemas.openxmlformats.org/officeDocument/2006/relationships/image" Target="../media/image42.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hdphoto" Target="../media/hdphoto6.wdp"/><Relationship Id="rId24" Type="http://schemas.openxmlformats.org/officeDocument/2006/relationships/image" Target="../media/image46.png"/><Relationship Id="rId5" Type="http://schemas.microsoft.com/office/2007/relationships/hdphoto" Target="../media/hdphoto3.wdp"/><Relationship Id="rId15" Type="http://schemas.microsoft.com/office/2007/relationships/hdphoto" Target="../media/hdphoto8.wdp"/><Relationship Id="rId23" Type="http://schemas.microsoft.com/office/2007/relationships/hdphoto" Target="../media/hdphoto12.wdp"/><Relationship Id="rId10" Type="http://schemas.openxmlformats.org/officeDocument/2006/relationships/image" Target="../media/image39.png"/><Relationship Id="rId19" Type="http://schemas.microsoft.com/office/2007/relationships/hdphoto" Target="../media/hdphoto10.wdp"/><Relationship Id="rId4" Type="http://schemas.openxmlformats.org/officeDocument/2006/relationships/image" Target="../media/image36.png"/><Relationship Id="rId9" Type="http://schemas.microsoft.com/office/2007/relationships/hdphoto" Target="../media/hdphoto5.wdp"/><Relationship Id="rId14" Type="http://schemas.openxmlformats.org/officeDocument/2006/relationships/image" Target="../media/image41.pn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microsoft.com/office/2007/relationships/hdphoto" Target="../media/hdphoto15.wdp"/><Relationship Id="rId13" Type="http://schemas.microsoft.com/office/2007/relationships/hdphoto" Target="../media/hdphoto17.wdp"/><Relationship Id="rId18" Type="http://schemas.openxmlformats.org/officeDocument/2006/relationships/image" Target="../media/image54.png"/><Relationship Id="rId3" Type="http://schemas.openxmlformats.org/officeDocument/2006/relationships/image" Target="../media/image47.png"/><Relationship Id="rId21" Type="http://schemas.openxmlformats.org/officeDocument/2006/relationships/image" Target="../media/image56.png"/><Relationship Id="rId7" Type="http://schemas.openxmlformats.org/officeDocument/2006/relationships/image" Target="../media/image49.png"/><Relationship Id="rId12" Type="http://schemas.openxmlformats.org/officeDocument/2006/relationships/image" Target="../media/image51.png"/><Relationship Id="rId17" Type="http://schemas.microsoft.com/office/2007/relationships/hdphoto" Target="../media/hdphoto19.wdp"/><Relationship Id="rId2" Type="http://schemas.openxmlformats.org/officeDocument/2006/relationships/notesSlide" Target="../notesSlides/notesSlide13.xml"/><Relationship Id="rId16" Type="http://schemas.openxmlformats.org/officeDocument/2006/relationships/image" Target="../media/image53.png"/><Relationship Id="rId20" Type="http://schemas.openxmlformats.org/officeDocument/2006/relationships/image" Target="../media/image55.jpg"/><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24.png"/><Relationship Id="rId5" Type="http://schemas.openxmlformats.org/officeDocument/2006/relationships/image" Target="../media/image48.png"/><Relationship Id="rId15" Type="http://schemas.microsoft.com/office/2007/relationships/hdphoto" Target="../media/hdphoto18.wdp"/><Relationship Id="rId23" Type="http://schemas.openxmlformats.org/officeDocument/2006/relationships/image" Target="../media/image57.png"/><Relationship Id="rId10" Type="http://schemas.microsoft.com/office/2007/relationships/hdphoto" Target="../media/hdphoto16.wdp"/><Relationship Id="rId19" Type="http://schemas.microsoft.com/office/2007/relationships/hdphoto" Target="../media/hdphoto20.wdp"/><Relationship Id="rId4" Type="http://schemas.openxmlformats.org/officeDocument/2006/relationships/image" Target="../media/image25.png"/><Relationship Id="rId9" Type="http://schemas.openxmlformats.org/officeDocument/2006/relationships/image" Target="../media/image50.png"/><Relationship Id="rId14" Type="http://schemas.openxmlformats.org/officeDocument/2006/relationships/image" Target="../media/image52.png"/><Relationship Id="rId22" Type="http://schemas.microsoft.com/office/2007/relationships/hdphoto" Target="../media/hdphoto21.wdp"/></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18" Type="http://schemas.microsoft.com/office/2007/relationships/hdphoto" Target="../media/hdphoto28.wdp"/><Relationship Id="rId3" Type="http://schemas.openxmlformats.org/officeDocument/2006/relationships/image" Target="../media/image58.png"/><Relationship Id="rId7" Type="http://schemas.microsoft.com/office/2007/relationships/hdphoto" Target="../media/hdphoto23.wdp"/><Relationship Id="rId12" Type="http://schemas.microsoft.com/office/2007/relationships/hdphoto" Target="../media/hdphoto25.wdp"/><Relationship Id="rId17" Type="http://schemas.openxmlformats.org/officeDocument/2006/relationships/image" Target="../media/image65.png"/><Relationship Id="rId2" Type="http://schemas.openxmlformats.org/officeDocument/2006/relationships/notesSlide" Target="../notesSlides/notesSlide14.xml"/><Relationship Id="rId16" Type="http://schemas.microsoft.com/office/2007/relationships/hdphoto" Target="../media/hdphoto27.wdp"/><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2.png"/><Relationship Id="rId5" Type="http://schemas.microsoft.com/office/2007/relationships/hdphoto" Target="../media/hdphoto22.wdp"/><Relationship Id="rId15" Type="http://schemas.openxmlformats.org/officeDocument/2006/relationships/image" Target="../media/image64.png"/><Relationship Id="rId10" Type="http://schemas.openxmlformats.org/officeDocument/2006/relationships/image" Target="../media/image26.png"/><Relationship Id="rId4" Type="http://schemas.openxmlformats.org/officeDocument/2006/relationships/image" Target="../media/image59.png"/><Relationship Id="rId9" Type="http://schemas.microsoft.com/office/2007/relationships/hdphoto" Target="../media/hdphoto24.wdp"/><Relationship Id="rId14" Type="http://schemas.microsoft.com/office/2007/relationships/hdphoto" Target="../media/hdphoto26.wdp"/></Relationships>
</file>

<file path=ppt/slides/_rels/slide16.xml.rels><?xml version="1.0" encoding="UTF-8" standalone="yes"?>
<Relationships xmlns="http://schemas.openxmlformats.org/package/2006/relationships"><Relationship Id="rId8" Type="http://schemas.microsoft.com/office/2007/relationships/hdphoto" Target="../media/hdphoto20.wdp"/><Relationship Id="rId13" Type="http://schemas.openxmlformats.org/officeDocument/2006/relationships/image" Target="../media/image45.png"/><Relationship Id="rId18" Type="http://schemas.microsoft.com/office/2007/relationships/hdphoto" Target="../media/hdphoto30.wdp"/><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57.png"/><Relationship Id="rId17" Type="http://schemas.openxmlformats.org/officeDocument/2006/relationships/image" Target="../media/image67.png"/><Relationship Id="rId2" Type="http://schemas.openxmlformats.org/officeDocument/2006/relationships/notesSlide" Target="../notesSlides/notesSlide15.xml"/><Relationship Id="rId16" Type="http://schemas.microsoft.com/office/2007/relationships/hdphoto" Target="../media/hdphoto29.wdp"/><Relationship Id="rId1" Type="http://schemas.openxmlformats.org/officeDocument/2006/relationships/slideLayout" Target="../slideLayouts/slideLayout2.xml"/><Relationship Id="rId6" Type="http://schemas.microsoft.com/office/2007/relationships/hdphoto" Target="../media/hdphoto19.wdp"/><Relationship Id="rId11" Type="http://schemas.microsoft.com/office/2007/relationships/hdphoto" Target="../media/hdphoto21.wdp"/><Relationship Id="rId5" Type="http://schemas.openxmlformats.org/officeDocument/2006/relationships/image" Target="../media/image53.png"/><Relationship Id="rId15" Type="http://schemas.openxmlformats.org/officeDocument/2006/relationships/image" Target="../media/image66.png"/><Relationship Id="rId10" Type="http://schemas.openxmlformats.org/officeDocument/2006/relationships/image" Target="../media/image56.png"/><Relationship Id="rId19" Type="http://schemas.openxmlformats.org/officeDocument/2006/relationships/image" Target="../media/image68.png"/><Relationship Id="rId4" Type="http://schemas.microsoft.com/office/2007/relationships/hdphoto" Target="../media/hdphoto18.wdp"/><Relationship Id="rId9" Type="http://schemas.openxmlformats.org/officeDocument/2006/relationships/image" Target="../media/image55.jpg"/><Relationship Id="rId14" Type="http://schemas.microsoft.com/office/2007/relationships/hdphoto" Target="../media/hdphoto12.wdp"/></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9.png"/><Relationship Id="rId18" Type="http://schemas.microsoft.com/office/2007/relationships/hdphoto" Target="../media/hdphoto8.wdp"/><Relationship Id="rId3" Type="http://schemas.openxmlformats.org/officeDocument/2006/relationships/image" Target="../media/image64.png"/><Relationship Id="rId21" Type="http://schemas.openxmlformats.org/officeDocument/2006/relationships/image" Target="../media/image43.png"/><Relationship Id="rId7" Type="http://schemas.openxmlformats.org/officeDocument/2006/relationships/image" Target="../media/image69.png"/><Relationship Id="rId12" Type="http://schemas.microsoft.com/office/2007/relationships/hdphoto" Target="../media/hdphoto21.wdp"/><Relationship Id="rId17" Type="http://schemas.openxmlformats.org/officeDocument/2006/relationships/image" Target="../media/image41.png"/><Relationship Id="rId2" Type="http://schemas.openxmlformats.org/officeDocument/2006/relationships/notesSlide" Target="../notesSlides/notesSlide16.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2.xml"/><Relationship Id="rId6" Type="http://schemas.microsoft.com/office/2007/relationships/hdphoto" Target="../media/hdphoto28.wdp"/><Relationship Id="rId11" Type="http://schemas.openxmlformats.org/officeDocument/2006/relationships/image" Target="../media/image56.png"/><Relationship Id="rId24" Type="http://schemas.microsoft.com/office/2007/relationships/hdphoto" Target="../media/hdphoto11.wdp"/><Relationship Id="rId5" Type="http://schemas.openxmlformats.org/officeDocument/2006/relationships/image" Target="../media/image65.png"/><Relationship Id="rId15" Type="http://schemas.openxmlformats.org/officeDocument/2006/relationships/image" Target="../media/image40.png"/><Relationship Id="rId23" Type="http://schemas.openxmlformats.org/officeDocument/2006/relationships/image" Target="../media/image44.png"/><Relationship Id="rId10" Type="http://schemas.microsoft.com/office/2007/relationships/hdphoto" Target="../media/hdphoto26.wdp"/><Relationship Id="rId19" Type="http://schemas.openxmlformats.org/officeDocument/2006/relationships/image" Target="../media/image42.png"/><Relationship Id="rId4" Type="http://schemas.microsoft.com/office/2007/relationships/hdphoto" Target="../media/hdphoto27.wdp"/><Relationship Id="rId9" Type="http://schemas.openxmlformats.org/officeDocument/2006/relationships/image" Target="../media/image63.png"/><Relationship Id="rId14" Type="http://schemas.microsoft.com/office/2007/relationships/hdphoto" Target="../media/hdphoto6.wdp"/><Relationship Id="rId22"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3.nd.edu/~jsherry/pdf/2012/fastfashionsustainability.pdf" TargetMode="External"/><Relationship Id="rId7"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epa.gov/facts-and-figures-about-materials-waste-and-recycling/textiles-material-specific-data" TargetMode="External"/><Relationship Id="rId5" Type="http://schemas.openxmlformats.org/officeDocument/2006/relationships/hyperlink" Target="https://www.unep.org/news-and-stories/story/fashions-tiny-hidden-secret" TargetMode="External"/><Relationship Id="rId4" Type="http://schemas.openxmlformats.org/officeDocument/2006/relationships/hyperlink" Target="http://texas4-h.tamu.edu/wp-content/uploads/community-service-flyer-1819.pd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88.png"/><Relationship Id="rId12" Type="http://schemas.openxmlformats.org/officeDocument/2006/relationships/customXml" Target="../ink/ink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90.png"/><Relationship Id="rId5" Type="http://schemas.openxmlformats.org/officeDocument/2006/relationships/image" Target="../media/image8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22.wdp"/><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92.png"/><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kaggle.com/arkadiyhacks/drinking-wast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epa.gov/smm/sustainable-materials-management-non-hazardous-materials-and-waste-management-hierarch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cience.org/doi/10.1126/sciadv.abd028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sciencedirect.com/science/article/abs/pii/S092134491830271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9CA4-C756-144F-7F13-487B8683EEDA}"/>
              </a:ext>
            </a:extLst>
          </p:cNvPr>
          <p:cNvSpPr>
            <a:spLocks noGrp="1"/>
          </p:cNvSpPr>
          <p:nvPr>
            <p:ph type="ctrTitle"/>
          </p:nvPr>
        </p:nvSpPr>
        <p:spPr/>
        <p:txBody>
          <a:bodyPr/>
          <a:lstStyle/>
          <a:p>
            <a:r>
              <a:rPr lang="en-US" dirty="0">
                <a:latin typeface="Bahnschrift" panose="020B0502040204020203" pitchFamily="34" charset="0"/>
              </a:rPr>
              <a:t>Utilizing Computer Vision for Waste Management</a:t>
            </a:r>
          </a:p>
        </p:txBody>
      </p:sp>
      <p:sp>
        <p:nvSpPr>
          <p:cNvPr id="3" name="Subtitle 2">
            <a:extLst>
              <a:ext uri="{FF2B5EF4-FFF2-40B4-BE49-F238E27FC236}">
                <a16:creationId xmlns:a16="http://schemas.microsoft.com/office/drawing/2014/main" id="{DDDF3F00-37BB-7EE2-DF6B-29BB4604ED4D}"/>
              </a:ext>
            </a:extLst>
          </p:cNvPr>
          <p:cNvSpPr>
            <a:spLocks noGrp="1"/>
          </p:cNvSpPr>
          <p:nvPr>
            <p:ph type="subTitle" idx="1"/>
          </p:nvPr>
        </p:nvSpPr>
        <p:spPr>
          <a:xfrm>
            <a:off x="1524000" y="3765756"/>
            <a:ext cx="9144000" cy="1492044"/>
          </a:xfrm>
        </p:spPr>
        <p:txBody>
          <a:bodyPr/>
          <a:lstStyle/>
          <a:p>
            <a:r>
              <a:rPr lang="en-US" dirty="0"/>
              <a:t>Presenter: Tuyen Nguyen</a:t>
            </a:r>
          </a:p>
          <a:p>
            <a:r>
              <a:rPr lang="en-US" dirty="0"/>
              <a:t>Faculty Sponsor: Dr. Robert Lowe</a:t>
            </a:r>
          </a:p>
          <a:p>
            <a:endParaRPr lang="en-US" dirty="0"/>
          </a:p>
        </p:txBody>
      </p:sp>
      <p:sp>
        <p:nvSpPr>
          <p:cNvPr id="7" name="TextBox 6">
            <a:extLst>
              <a:ext uri="{FF2B5EF4-FFF2-40B4-BE49-F238E27FC236}">
                <a16:creationId xmlns:a16="http://schemas.microsoft.com/office/drawing/2014/main" id="{82FBCE91-EA25-6218-C8CD-7CC61B3CF054}"/>
              </a:ext>
            </a:extLst>
          </p:cNvPr>
          <p:cNvSpPr txBox="1"/>
          <p:nvPr/>
        </p:nvSpPr>
        <p:spPr>
          <a:xfrm>
            <a:off x="334297" y="99622"/>
            <a:ext cx="9144000" cy="584775"/>
          </a:xfrm>
          <a:prstGeom prst="rect">
            <a:avLst/>
          </a:prstGeom>
          <a:noFill/>
        </p:spPr>
        <p:txBody>
          <a:bodyPr wrap="square">
            <a:spAutoFit/>
          </a:bodyPr>
          <a:lstStyle/>
          <a:p>
            <a:r>
              <a:rPr lang="en-US" sz="1600" dirty="0">
                <a:solidFill>
                  <a:schemeClr val="bg1">
                    <a:lumMod val="50000"/>
                  </a:schemeClr>
                </a:solidFill>
                <a:latin typeface="Arial" panose="020B0604020202020204" pitchFamily="34" charset="0"/>
                <a:cs typeface="Arial" panose="020B0604020202020204" pitchFamily="34" charset="0"/>
              </a:rPr>
              <a:t>31st Annual Student Research Conference at Southeast Missouri State University </a:t>
            </a:r>
          </a:p>
          <a:p>
            <a:r>
              <a:rPr lang="en-US" sz="1600" dirty="0">
                <a:solidFill>
                  <a:schemeClr val="bg1">
                    <a:lumMod val="50000"/>
                  </a:schemeClr>
                </a:solidFill>
                <a:latin typeface="Arial" panose="020B0604020202020204" pitchFamily="34" charset="0"/>
                <a:cs typeface="Arial" panose="020B0604020202020204" pitchFamily="34" charset="0"/>
              </a:rPr>
              <a:t>April 17</a:t>
            </a:r>
            <a:r>
              <a:rPr lang="en-US" sz="1600" baseline="30000" dirty="0">
                <a:solidFill>
                  <a:schemeClr val="bg1">
                    <a:lumMod val="50000"/>
                  </a:schemeClr>
                </a:solidFill>
                <a:latin typeface="Arial" panose="020B0604020202020204" pitchFamily="34" charset="0"/>
                <a:cs typeface="Arial" panose="020B0604020202020204" pitchFamily="34" charset="0"/>
              </a:rPr>
              <a:t>th</a:t>
            </a:r>
            <a:r>
              <a:rPr lang="en-US" sz="1600" dirty="0">
                <a:solidFill>
                  <a:schemeClr val="bg1">
                    <a:lumMod val="50000"/>
                  </a:schemeClr>
                </a:solidFill>
                <a:latin typeface="Arial" panose="020B0604020202020204" pitchFamily="34" charset="0"/>
                <a:cs typeface="Arial" panose="020B0604020202020204" pitchFamily="34" charset="0"/>
              </a:rPr>
              <a:t>, 2023</a:t>
            </a:r>
          </a:p>
        </p:txBody>
      </p:sp>
    </p:spTree>
    <p:extLst>
      <p:ext uri="{BB962C8B-B14F-4D97-AF65-F5344CB8AC3E}">
        <p14:creationId xmlns:p14="http://schemas.microsoft.com/office/powerpoint/2010/main" val="341534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Problem Statement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A Trash Classifier using Convolutional Neural Network</a:t>
            </a:r>
          </a:p>
        </p:txBody>
      </p:sp>
      <p:pic>
        <p:nvPicPr>
          <p:cNvPr id="4" name="Picture 3" descr="A picture containing outdoor, ground, beverage, drinking water&#10;&#10;Description automatically generated">
            <a:extLst>
              <a:ext uri="{FF2B5EF4-FFF2-40B4-BE49-F238E27FC236}">
                <a16:creationId xmlns:a16="http://schemas.microsoft.com/office/drawing/2014/main" id="{0FBDF8BD-87BC-4B8E-EC22-74364F62B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70" y="3217453"/>
            <a:ext cx="2210693" cy="2219982"/>
          </a:xfrm>
          <a:prstGeom prst="rect">
            <a:avLst/>
          </a:prstGeom>
        </p:spPr>
      </p:pic>
      <p:pic>
        <p:nvPicPr>
          <p:cNvPr id="2062" name="Picture 14" descr="EfficientNet: Improving Accuracy and Efficiency through AutoML and Model  Scaling – Google AI Blog">
            <a:extLst>
              <a:ext uri="{FF2B5EF4-FFF2-40B4-BE49-F238E27FC236}">
                <a16:creationId xmlns:a16="http://schemas.microsoft.com/office/drawing/2014/main" id="{F3318733-EBFA-3088-CC93-8C5289116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843" y="3735008"/>
            <a:ext cx="7150438" cy="147477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All-in-one chips seen boosting computer power for artificial intelligence  needs | The Times of Israel">
            <a:extLst>
              <a:ext uri="{FF2B5EF4-FFF2-40B4-BE49-F238E27FC236}">
                <a16:creationId xmlns:a16="http://schemas.microsoft.com/office/drawing/2014/main" id="{F0599729-FD03-FB90-F384-6B5D22294DB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33030" y="1746803"/>
            <a:ext cx="3184810" cy="19882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9AAC57BA-9036-D66F-2BC9-FF4713020D7A}"/>
              </a:ext>
            </a:extLst>
          </p:cNvPr>
          <p:cNvGraphicFramePr/>
          <p:nvPr>
            <p:extLst>
              <p:ext uri="{D42A27DB-BD31-4B8C-83A1-F6EECF244321}">
                <p14:modId xmlns:p14="http://schemas.microsoft.com/office/powerpoint/2010/main" val="290005751"/>
              </p:ext>
            </p:extLst>
          </p:nvPr>
        </p:nvGraphicFramePr>
        <p:xfrm>
          <a:off x="7442760" y="1394447"/>
          <a:ext cx="7315200" cy="49416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2165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6" name="Title 5">
            <a:extLst>
              <a:ext uri="{FF2B5EF4-FFF2-40B4-BE49-F238E27FC236}">
                <a16:creationId xmlns:a16="http://schemas.microsoft.com/office/drawing/2014/main" id="{19CEA4D6-A8D1-9ADF-31ED-A3CAC8DDC07F}"/>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DD8E0EC4-9B7B-C9EF-2803-AFBFD9D1062B}"/>
              </a:ext>
            </a:extLst>
          </p:cNvPr>
          <p:cNvPicPr>
            <a:picLocks noChangeAspect="1"/>
          </p:cNvPicPr>
          <p:nvPr/>
        </p:nvPicPr>
        <p:blipFill>
          <a:blip r:embed="rId3"/>
          <a:stretch>
            <a:fillRect/>
          </a:stretch>
        </p:blipFill>
        <p:spPr>
          <a:xfrm>
            <a:off x="1813381" y="0"/>
            <a:ext cx="8565238" cy="6159715"/>
          </a:xfrm>
          <a:prstGeom prst="rect">
            <a:avLst/>
          </a:prstGeom>
        </p:spPr>
      </p:pic>
    </p:spTree>
    <p:extLst>
      <p:ext uri="{BB962C8B-B14F-4D97-AF65-F5344CB8AC3E}">
        <p14:creationId xmlns:p14="http://schemas.microsoft.com/office/powerpoint/2010/main" val="318343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3329F4-9851-959C-4084-26145D66446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7" name="TextBox 6">
            <a:extLst>
              <a:ext uri="{FF2B5EF4-FFF2-40B4-BE49-F238E27FC236}">
                <a16:creationId xmlns:a16="http://schemas.microsoft.com/office/drawing/2014/main" id="{96DA5991-1C73-4DF1-F72C-10E16B415548}"/>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8" name="Picture 7" descr="A close-up of a rock&#10;&#10;Description automatically generated with low confidence">
            <a:extLst>
              <a:ext uri="{FF2B5EF4-FFF2-40B4-BE49-F238E27FC236}">
                <a16:creationId xmlns:a16="http://schemas.microsoft.com/office/drawing/2014/main" id="{6B01214A-3E06-51FA-CA4A-3DE964061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541" y="4090569"/>
            <a:ext cx="1626684" cy="1626684"/>
          </a:xfrm>
          <a:prstGeom prst="rect">
            <a:avLst/>
          </a:prstGeom>
        </p:spPr>
      </p:pic>
      <p:pic>
        <p:nvPicPr>
          <p:cNvPr id="9" name="Picture 8" descr="Text&#10;&#10;Description automatically generated">
            <a:extLst>
              <a:ext uri="{FF2B5EF4-FFF2-40B4-BE49-F238E27FC236}">
                <a16:creationId xmlns:a16="http://schemas.microsoft.com/office/drawing/2014/main" id="{CA0D31CA-A8B8-AC0F-477F-D47179E60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937" y="1840370"/>
            <a:ext cx="1165723" cy="1308968"/>
          </a:xfrm>
          <a:prstGeom prst="rect">
            <a:avLst/>
          </a:prstGeom>
        </p:spPr>
      </p:pic>
      <p:pic>
        <p:nvPicPr>
          <p:cNvPr id="12" name="Picture 11" descr="A close-up of a pen&#10;&#10;Description automatically generated with low confidence">
            <a:extLst>
              <a:ext uri="{FF2B5EF4-FFF2-40B4-BE49-F238E27FC236}">
                <a16:creationId xmlns:a16="http://schemas.microsoft.com/office/drawing/2014/main" id="{2A5A8BE8-A870-4AA5-2543-2E68DAD1F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867" y="1788846"/>
            <a:ext cx="1387976" cy="1387976"/>
          </a:xfrm>
          <a:prstGeom prst="rect">
            <a:avLst/>
          </a:prstGeom>
        </p:spPr>
      </p:pic>
      <p:pic>
        <p:nvPicPr>
          <p:cNvPr id="13" name="Picture 12" descr="A white flower with a black background&#10;&#10;Description automatically generated with medium confidence">
            <a:extLst>
              <a:ext uri="{FF2B5EF4-FFF2-40B4-BE49-F238E27FC236}">
                <a16:creationId xmlns:a16="http://schemas.microsoft.com/office/drawing/2014/main" id="{5F534A87-7B1D-709E-F6A8-9DF0908931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7069" y="4053512"/>
            <a:ext cx="2210515" cy="1466453"/>
          </a:xfrm>
          <a:prstGeom prst="rect">
            <a:avLst/>
          </a:prstGeom>
        </p:spPr>
      </p:pic>
      <p:pic>
        <p:nvPicPr>
          <p:cNvPr id="14" name="Picture 13" descr="A picture containing stone&#10;&#10;Description automatically generated">
            <a:extLst>
              <a:ext uri="{FF2B5EF4-FFF2-40B4-BE49-F238E27FC236}">
                <a16:creationId xmlns:a16="http://schemas.microsoft.com/office/drawing/2014/main" id="{0018123E-612C-6458-717B-99FC816DC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6866" y="1994704"/>
            <a:ext cx="1333733" cy="1000299"/>
          </a:xfrm>
          <a:prstGeom prst="rect">
            <a:avLst/>
          </a:prstGeom>
        </p:spPr>
      </p:pic>
      <p:pic>
        <p:nvPicPr>
          <p:cNvPr id="15" name="Picture 14" descr="Table&#10;&#10;Description automatically generated">
            <a:extLst>
              <a:ext uri="{FF2B5EF4-FFF2-40B4-BE49-F238E27FC236}">
                <a16:creationId xmlns:a16="http://schemas.microsoft.com/office/drawing/2014/main" id="{8E5E5736-43CC-56C6-B57C-5E8DCB4D5423}"/>
              </a:ext>
            </a:extLst>
          </p:cNvPr>
          <p:cNvPicPr>
            <a:picLocks noChangeAspect="1"/>
          </p:cNvPicPr>
          <p:nvPr/>
        </p:nvPicPr>
        <p:blipFill rotWithShape="1">
          <a:blip r:embed="rId8">
            <a:extLst>
              <a:ext uri="{28A0092B-C50C-407E-A947-70E740481C1C}">
                <a14:useLocalDpi xmlns:a14="http://schemas.microsoft.com/office/drawing/2010/main" val="0"/>
              </a:ext>
            </a:extLst>
          </a:blip>
          <a:srcRect l="6848" t="2875" r="4067" b="5782"/>
          <a:stretch/>
        </p:blipFill>
        <p:spPr>
          <a:xfrm>
            <a:off x="700605" y="1859557"/>
            <a:ext cx="1055330" cy="1325563"/>
          </a:xfrm>
          <a:prstGeom prst="rect">
            <a:avLst/>
          </a:prstGeom>
        </p:spPr>
      </p:pic>
      <p:pic>
        <p:nvPicPr>
          <p:cNvPr id="16" name="Picture 15" descr="A picture containing text, newspaper&#10;&#10;Description automatically generated">
            <a:extLst>
              <a:ext uri="{FF2B5EF4-FFF2-40B4-BE49-F238E27FC236}">
                <a16:creationId xmlns:a16="http://schemas.microsoft.com/office/drawing/2014/main" id="{EC65E20B-5BC0-A1AF-608B-B79B5798A2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55935" y="1717353"/>
            <a:ext cx="2202976" cy="1466254"/>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8F9EB3A8-052E-6DFD-4F3A-2F6F2644A3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1371" y="1821697"/>
            <a:ext cx="2025882" cy="1346314"/>
          </a:xfrm>
          <a:prstGeom prst="rect">
            <a:avLst/>
          </a:prstGeom>
        </p:spPr>
      </p:pic>
      <p:pic>
        <p:nvPicPr>
          <p:cNvPr id="18" name="Picture 17" descr="A picture containing box&#10;&#10;Description automatically generated">
            <a:extLst>
              <a:ext uri="{FF2B5EF4-FFF2-40B4-BE49-F238E27FC236}">
                <a16:creationId xmlns:a16="http://schemas.microsoft.com/office/drawing/2014/main" id="{0B2BA4BF-A905-B1F7-5A42-B9B2F2AF5B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84" y="4215991"/>
            <a:ext cx="1515814" cy="1176272"/>
          </a:xfrm>
          <a:prstGeom prst="rect">
            <a:avLst/>
          </a:prstGeom>
        </p:spPr>
      </p:pic>
      <p:pic>
        <p:nvPicPr>
          <p:cNvPr id="19" name="Picture 18" descr="Diagram&#10;&#10;Description automatically generated">
            <a:extLst>
              <a:ext uri="{FF2B5EF4-FFF2-40B4-BE49-F238E27FC236}">
                <a16:creationId xmlns:a16="http://schemas.microsoft.com/office/drawing/2014/main" id="{12155EF7-7BB4-43BC-3364-AFC5192291CD}"/>
              </a:ext>
            </a:extLst>
          </p:cNvPr>
          <p:cNvPicPr>
            <a:picLocks noChangeAspect="1"/>
          </p:cNvPicPr>
          <p:nvPr/>
        </p:nvPicPr>
        <p:blipFill rotWithShape="1">
          <a:blip r:embed="rId12">
            <a:extLst>
              <a:ext uri="{28A0092B-C50C-407E-A947-70E740481C1C}">
                <a14:useLocalDpi xmlns:a14="http://schemas.microsoft.com/office/drawing/2010/main" val="0"/>
              </a:ext>
            </a:extLst>
          </a:blip>
          <a:srcRect l="28851" t="10555" r="31126" b="5326"/>
          <a:stretch/>
        </p:blipFill>
        <p:spPr>
          <a:xfrm>
            <a:off x="2564364" y="4301447"/>
            <a:ext cx="808307" cy="1130523"/>
          </a:xfrm>
          <a:prstGeom prst="rect">
            <a:avLst/>
          </a:prstGeom>
        </p:spPr>
      </p:pic>
      <p:pic>
        <p:nvPicPr>
          <p:cNvPr id="20" name="Picture 19" descr="A picture containing text, businesscard&#10;&#10;Description automatically generated">
            <a:extLst>
              <a:ext uri="{FF2B5EF4-FFF2-40B4-BE49-F238E27FC236}">
                <a16:creationId xmlns:a16="http://schemas.microsoft.com/office/drawing/2014/main" id="{80AD69D2-B770-8638-3B25-7D0DE3397A9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73954" y="4255039"/>
            <a:ext cx="1720717" cy="1178691"/>
          </a:xfrm>
          <a:prstGeom prst="rect">
            <a:avLst/>
          </a:prstGeom>
        </p:spPr>
      </p:pic>
      <p:sp>
        <p:nvSpPr>
          <p:cNvPr id="21" name="TextBox 20">
            <a:extLst>
              <a:ext uri="{FF2B5EF4-FFF2-40B4-BE49-F238E27FC236}">
                <a16:creationId xmlns:a16="http://schemas.microsoft.com/office/drawing/2014/main" id="{05E06749-3F17-6D5F-0834-D5D59A30E63C}"/>
              </a:ext>
            </a:extLst>
          </p:cNvPr>
          <p:cNvSpPr txBox="1"/>
          <p:nvPr/>
        </p:nvSpPr>
        <p:spPr>
          <a:xfrm>
            <a:off x="700605" y="3303240"/>
            <a:ext cx="947854"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paper</a:t>
            </a:r>
            <a:endParaRPr lang="en-US" sz="1600" dirty="0"/>
          </a:p>
        </p:txBody>
      </p:sp>
      <p:sp>
        <p:nvSpPr>
          <p:cNvPr id="22" name="TextBox 21">
            <a:extLst>
              <a:ext uri="{FF2B5EF4-FFF2-40B4-BE49-F238E27FC236}">
                <a16:creationId xmlns:a16="http://schemas.microsoft.com/office/drawing/2014/main" id="{1EEFD82F-D128-B64F-2B16-C6F9FA165D67}"/>
              </a:ext>
            </a:extLst>
          </p:cNvPr>
          <p:cNvSpPr txBox="1"/>
          <p:nvPr/>
        </p:nvSpPr>
        <p:spPr>
          <a:xfrm>
            <a:off x="2157993" y="3303818"/>
            <a:ext cx="1449137"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newspaper</a:t>
            </a:r>
            <a:endParaRPr lang="en-US" sz="1600" dirty="0"/>
          </a:p>
        </p:txBody>
      </p:sp>
      <p:sp>
        <p:nvSpPr>
          <p:cNvPr id="23" name="TextBox 22">
            <a:extLst>
              <a:ext uri="{FF2B5EF4-FFF2-40B4-BE49-F238E27FC236}">
                <a16:creationId xmlns:a16="http://schemas.microsoft.com/office/drawing/2014/main" id="{F99F8D77-2BF4-626C-0FE0-29BCDE6ECC14}"/>
              </a:ext>
            </a:extLst>
          </p:cNvPr>
          <p:cNvSpPr txBox="1"/>
          <p:nvPr/>
        </p:nvSpPr>
        <p:spPr>
          <a:xfrm>
            <a:off x="4103973" y="3303239"/>
            <a:ext cx="1449137"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magazine</a:t>
            </a:r>
            <a:endParaRPr lang="en-US" sz="1600" dirty="0"/>
          </a:p>
        </p:txBody>
      </p:sp>
      <p:pic>
        <p:nvPicPr>
          <p:cNvPr id="24" name="Picture 23">
            <a:extLst>
              <a:ext uri="{FF2B5EF4-FFF2-40B4-BE49-F238E27FC236}">
                <a16:creationId xmlns:a16="http://schemas.microsoft.com/office/drawing/2014/main" id="{70EC4DB4-A366-2626-2EC4-4A481DDE4A3E}"/>
              </a:ext>
            </a:extLst>
          </p:cNvPr>
          <p:cNvPicPr>
            <a:picLocks noChangeAspect="1"/>
          </p:cNvPicPr>
          <p:nvPr/>
        </p:nvPicPr>
        <p:blipFill>
          <a:blip r:embed="rId14"/>
          <a:stretch>
            <a:fillRect/>
          </a:stretch>
        </p:blipFill>
        <p:spPr>
          <a:xfrm>
            <a:off x="-1" y="0"/>
            <a:ext cx="3039405" cy="992459"/>
          </a:xfrm>
          <a:prstGeom prst="rect">
            <a:avLst/>
          </a:prstGeom>
        </p:spPr>
      </p:pic>
      <p:sp>
        <p:nvSpPr>
          <p:cNvPr id="25" name="Rectangle 24">
            <a:extLst>
              <a:ext uri="{FF2B5EF4-FFF2-40B4-BE49-F238E27FC236}">
                <a16:creationId xmlns:a16="http://schemas.microsoft.com/office/drawing/2014/main" id="{0E6C60FD-27C6-ED08-41D4-B38A9E3BB53F}"/>
              </a:ext>
            </a:extLst>
          </p:cNvPr>
          <p:cNvSpPr/>
          <p:nvPr/>
        </p:nvSpPr>
        <p:spPr>
          <a:xfrm>
            <a:off x="702987" y="1183021"/>
            <a:ext cx="4746254" cy="4654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Put in </a:t>
            </a:r>
          </a:p>
        </p:txBody>
      </p:sp>
      <p:sp>
        <p:nvSpPr>
          <p:cNvPr id="26" name="Rectangle 25">
            <a:extLst>
              <a:ext uri="{FF2B5EF4-FFF2-40B4-BE49-F238E27FC236}">
                <a16:creationId xmlns:a16="http://schemas.microsoft.com/office/drawing/2014/main" id="{131DA3CD-70B7-B3CA-3324-24F7C4ABBDE9}"/>
              </a:ext>
            </a:extLst>
          </p:cNvPr>
          <p:cNvSpPr/>
          <p:nvPr/>
        </p:nvSpPr>
        <p:spPr>
          <a:xfrm>
            <a:off x="6486176" y="1188271"/>
            <a:ext cx="4746254" cy="465469"/>
          </a:xfrm>
          <a:prstGeom prst="rect">
            <a:avLst/>
          </a:prstGeom>
          <a:noFill/>
          <a:ln w="285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Not put in </a:t>
            </a:r>
          </a:p>
        </p:txBody>
      </p:sp>
      <p:sp>
        <p:nvSpPr>
          <p:cNvPr id="27" name="TextBox 26">
            <a:extLst>
              <a:ext uri="{FF2B5EF4-FFF2-40B4-BE49-F238E27FC236}">
                <a16:creationId xmlns:a16="http://schemas.microsoft.com/office/drawing/2014/main" id="{D69E8E27-8C7D-7732-3483-12D237615FFB}"/>
              </a:ext>
            </a:extLst>
          </p:cNvPr>
          <p:cNvSpPr txBox="1"/>
          <p:nvPr/>
        </p:nvSpPr>
        <p:spPr>
          <a:xfrm>
            <a:off x="640329" y="5687031"/>
            <a:ext cx="1275886"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cardboard</a:t>
            </a:r>
            <a:endParaRPr lang="en-US" sz="1600" dirty="0"/>
          </a:p>
        </p:txBody>
      </p:sp>
      <p:sp>
        <p:nvSpPr>
          <p:cNvPr id="28" name="TextBox 27">
            <a:extLst>
              <a:ext uri="{FF2B5EF4-FFF2-40B4-BE49-F238E27FC236}">
                <a16:creationId xmlns:a16="http://schemas.microsoft.com/office/drawing/2014/main" id="{76A86323-F195-7088-52AB-C96FBE72F6AF}"/>
              </a:ext>
            </a:extLst>
          </p:cNvPr>
          <p:cNvSpPr txBox="1"/>
          <p:nvPr/>
        </p:nvSpPr>
        <p:spPr>
          <a:xfrm>
            <a:off x="2244618" y="5687031"/>
            <a:ext cx="1275886"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notebook</a:t>
            </a:r>
            <a:endParaRPr lang="en-US" sz="1600" dirty="0"/>
          </a:p>
        </p:txBody>
      </p:sp>
      <p:sp>
        <p:nvSpPr>
          <p:cNvPr id="29" name="TextBox 28">
            <a:extLst>
              <a:ext uri="{FF2B5EF4-FFF2-40B4-BE49-F238E27FC236}">
                <a16:creationId xmlns:a16="http://schemas.microsoft.com/office/drawing/2014/main" id="{CC696BB0-542D-0A91-E466-2A62D56A5E71}"/>
              </a:ext>
            </a:extLst>
          </p:cNvPr>
          <p:cNvSpPr txBox="1"/>
          <p:nvPr/>
        </p:nvSpPr>
        <p:spPr>
          <a:xfrm>
            <a:off x="4207842" y="5687031"/>
            <a:ext cx="1241397"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book</a:t>
            </a:r>
            <a:endParaRPr lang="en-US" sz="1600" dirty="0"/>
          </a:p>
        </p:txBody>
      </p:sp>
      <p:sp>
        <p:nvSpPr>
          <p:cNvPr id="30" name="TextBox 29">
            <a:extLst>
              <a:ext uri="{FF2B5EF4-FFF2-40B4-BE49-F238E27FC236}">
                <a16:creationId xmlns:a16="http://schemas.microsoft.com/office/drawing/2014/main" id="{A91B43F2-9246-9A8B-324C-FD22135BE00F}"/>
              </a:ext>
            </a:extLst>
          </p:cNvPr>
          <p:cNvSpPr txBox="1"/>
          <p:nvPr/>
        </p:nvSpPr>
        <p:spPr>
          <a:xfrm>
            <a:off x="6491364" y="3247019"/>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Milk carton</a:t>
            </a:r>
            <a:endParaRPr lang="en-US" sz="1600" dirty="0">
              <a:solidFill>
                <a:schemeClr val="bg1"/>
              </a:solidFill>
            </a:endParaRPr>
          </a:p>
        </p:txBody>
      </p:sp>
      <p:sp>
        <p:nvSpPr>
          <p:cNvPr id="31" name="TextBox 30">
            <a:extLst>
              <a:ext uri="{FF2B5EF4-FFF2-40B4-BE49-F238E27FC236}">
                <a16:creationId xmlns:a16="http://schemas.microsoft.com/office/drawing/2014/main" id="{6D3B2852-09A5-B4CD-98DF-98F3CD737B10}"/>
              </a:ext>
            </a:extLst>
          </p:cNvPr>
          <p:cNvSpPr txBox="1"/>
          <p:nvPr/>
        </p:nvSpPr>
        <p:spPr>
          <a:xfrm>
            <a:off x="8115867" y="3242417"/>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Aluminum foil</a:t>
            </a:r>
            <a:endParaRPr lang="en-US" sz="1600" dirty="0">
              <a:solidFill>
                <a:schemeClr val="bg1"/>
              </a:solidFill>
            </a:endParaRPr>
          </a:p>
        </p:txBody>
      </p:sp>
      <p:sp>
        <p:nvSpPr>
          <p:cNvPr id="32" name="TextBox 31">
            <a:extLst>
              <a:ext uri="{FF2B5EF4-FFF2-40B4-BE49-F238E27FC236}">
                <a16:creationId xmlns:a16="http://schemas.microsoft.com/office/drawing/2014/main" id="{C6D0FD5F-F439-BB28-F07D-1FB1A1484EC8}"/>
              </a:ext>
            </a:extLst>
          </p:cNvPr>
          <p:cNvSpPr txBox="1"/>
          <p:nvPr/>
        </p:nvSpPr>
        <p:spPr>
          <a:xfrm>
            <a:off x="9943170" y="3242417"/>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Wallpaper</a:t>
            </a:r>
            <a:endParaRPr lang="en-US" sz="1600" dirty="0">
              <a:solidFill>
                <a:schemeClr val="bg1"/>
              </a:solidFill>
            </a:endParaRPr>
          </a:p>
        </p:txBody>
      </p:sp>
      <p:sp>
        <p:nvSpPr>
          <p:cNvPr id="33" name="TextBox 32">
            <a:extLst>
              <a:ext uri="{FF2B5EF4-FFF2-40B4-BE49-F238E27FC236}">
                <a16:creationId xmlns:a16="http://schemas.microsoft.com/office/drawing/2014/main" id="{30310E6F-FB70-E6C5-9C34-00012CA8E1BF}"/>
              </a:ext>
            </a:extLst>
          </p:cNvPr>
          <p:cNvSpPr txBox="1"/>
          <p:nvPr/>
        </p:nvSpPr>
        <p:spPr>
          <a:xfrm>
            <a:off x="6553469" y="5687030"/>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Used tissue</a:t>
            </a:r>
            <a:endParaRPr lang="en-US" sz="1600" dirty="0">
              <a:solidFill>
                <a:schemeClr val="bg1"/>
              </a:solidFill>
            </a:endParaRPr>
          </a:p>
        </p:txBody>
      </p:sp>
      <p:sp>
        <p:nvSpPr>
          <p:cNvPr id="34" name="TextBox 33">
            <a:extLst>
              <a:ext uri="{FF2B5EF4-FFF2-40B4-BE49-F238E27FC236}">
                <a16:creationId xmlns:a16="http://schemas.microsoft.com/office/drawing/2014/main" id="{EF7CA0F1-A5BF-4EAF-6CFF-2ECF043FB01F}"/>
              </a:ext>
            </a:extLst>
          </p:cNvPr>
          <p:cNvSpPr txBox="1"/>
          <p:nvPr/>
        </p:nvSpPr>
        <p:spPr>
          <a:xfrm>
            <a:off x="8231686" y="5691741"/>
            <a:ext cx="1626684"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Oily/dirty paper</a:t>
            </a:r>
            <a:endParaRPr lang="en-US" sz="1600" dirty="0">
              <a:solidFill>
                <a:schemeClr val="bg1"/>
              </a:solidFill>
            </a:endParaRPr>
          </a:p>
        </p:txBody>
      </p:sp>
    </p:spTree>
    <p:extLst>
      <p:ext uri="{BB962C8B-B14F-4D97-AF65-F5344CB8AC3E}">
        <p14:creationId xmlns:p14="http://schemas.microsoft.com/office/powerpoint/2010/main" val="3667729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2A321F-8E8E-38ED-3B4D-FFD3C7375283}"/>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3" name="TextBox 2">
            <a:extLst>
              <a:ext uri="{FF2B5EF4-FFF2-40B4-BE49-F238E27FC236}">
                <a16:creationId xmlns:a16="http://schemas.microsoft.com/office/drawing/2014/main" id="{06AB18BF-C699-88C4-248F-1F018BF254D8}"/>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4" name="TextBox 3">
            <a:extLst>
              <a:ext uri="{FF2B5EF4-FFF2-40B4-BE49-F238E27FC236}">
                <a16:creationId xmlns:a16="http://schemas.microsoft.com/office/drawing/2014/main" id="{7CA13D02-305A-0F72-4F2A-33489E3DB126}"/>
              </a:ext>
            </a:extLst>
          </p:cNvPr>
          <p:cNvSpPr txBox="1"/>
          <p:nvPr/>
        </p:nvSpPr>
        <p:spPr>
          <a:xfrm>
            <a:off x="808081" y="3481035"/>
            <a:ext cx="1347340"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Drink bottle</a:t>
            </a:r>
            <a:endParaRPr lang="en-US" sz="1600" dirty="0"/>
          </a:p>
        </p:txBody>
      </p:sp>
      <p:sp>
        <p:nvSpPr>
          <p:cNvPr id="5" name="TextBox 4">
            <a:extLst>
              <a:ext uri="{FF2B5EF4-FFF2-40B4-BE49-F238E27FC236}">
                <a16:creationId xmlns:a16="http://schemas.microsoft.com/office/drawing/2014/main" id="{968FD499-4848-43B4-B06A-EB737F27F4E0}"/>
              </a:ext>
            </a:extLst>
          </p:cNvPr>
          <p:cNvSpPr txBox="1"/>
          <p:nvPr/>
        </p:nvSpPr>
        <p:spPr>
          <a:xfrm>
            <a:off x="2394374" y="3500699"/>
            <a:ext cx="1449137"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Jar (no lid)</a:t>
            </a:r>
            <a:endParaRPr lang="en-US" sz="1600" dirty="0"/>
          </a:p>
        </p:txBody>
      </p:sp>
      <p:sp>
        <p:nvSpPr>
          <p:cNvPr id="10" name="TextBox 9">
            <a:extLst>
              <a:ext uri="{FF2B5EF4-FFF2-40B4-BE49-F238E27FC236}">
                <a16:creationId xmlns:a16="http://schemas.microsoft.com/office/drawing/2014/main" id="{CFB6D7DF-C998-3CFD-224C-2F07B9AC2E12}"/>
              </a:ext>
            </a:extLst>
          </p:cNvPr>
          <p:cNvSpPr txBox="1"/>
          <p:nvPr/>
        </p:nvSpPr>
        <p:spPr>
          <a:xfrm>
            <a:off x="4105198" y="3448871"/>
            <a:ext cx="1449137" cy="646986"/>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Cosmetics packaging</a:t>
            </a:r>
            <a:endParaRPr lang="en-US" sz="1600" dirty="0"/>
          </a:p>
        </p:txBody>
      </p:sp>
      <p:sp>
        <p:nvSpPr>
          <p:cNvPr id="11" name="Rectangle 10">
            <a:extLst>
              <a:ext uri="{FF2B5EF4-FFF2-40B4-BE49-F238E27FC236}">
                <a16:creationId xmlns:a16="http://schemas.microsoft.com/office/drawing/2014/main" id="{96F478E0-5D0E-4DFA-6205-934035EA3B4B}"/>
              </a:ext>
            </a:extLst>
          </p:cNvPr>
          <p:cNvSpPr/>
          <p:nvPr/>
        </p:nvSpPr>
        <p:spPr>
          <a:xfrm>
            <a:off x="808081" y="1270476"/>
            <a:ext cx="4746254" cy="4654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Put in </a:t>
            </a:r>
          </a:p>
        </p:txBody>
      </p:sp>
      <p:sp>
        <p:nvSpPr>
          <p:cNvPr id="35" name="TextBox 34">
            <a:extLst>
              <a:ext uri="{FF2B5EF4-FFF2-40B4-BE49-F238E27FC236}">
                <a16:creationId xmlns:a16="http://schemas.microsoft.com/office/drawing/2014/main" id="{B2CA9792-8EFE-7AAF-7ACF-43C01293EA61}"/>
              </a:ext>
            </a:extLst>
          </p:cNvPr>
          <p:cNvSpPr txBox="1"/>
          <p:nvPr/>
        </p:nvSpPr>
        <p:spPr>
          <a:xfrm>
            <a:off x="6345402" y="3458733"/>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Ceramics</a:t>
            </a:r>
            <a:endParaRPr lang="en-US" sz="1600" dirty="0">
              <a:solidFill>
                <a:schemeClr val="bg1"/>
              </a:solidFill>
            </a:endParaRPr>
          </a:p>
        </p:txBody>
      </p:sp>
      <p:sp>
        <p:nvSpPr>
          <p:cNvPr id="36" name="TextBox 35">
            <a:extLst>
              <a:ext uri="{FF2B5EF4-FFF2-40B4-BE49-F238E27FC236}">
                <a16:creationId xmlns:a16="http://schemas.microsoft.com/office/drawing/2014/main" id="{54DC20A8-D568-7848-DEA5-33AECF58B266}"/>
              </a:ext>
            </a:extLst>
          </p:cNvPr>
          <p:cNvSpPr txBox="1"/>
          <p:nvPr/>
        </p:nvSpPr>
        <p:spPr>
          <a:xfrm>
            <a:off x="8118290" y="3429000"/>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Porcelain</a:t>
            </a:r>
            <a:endParaRPr lang="en-US" sz="1600" dirty="0">
              <a:solidFill>
                <a:schemeClr val="bg1"/>
              </a:solidFill>
            </a:endParaRPr>
          </a:p>
        </p:txBody>
      </p:sp>
      <p:sp>
        <p:nvSpPr>
          <p:cNvPr id="37" name="TextBox 36">
            <a:extLst>
              <a:ext uri="{FF2B5EF4-FFF2-40B4-BE49-F238E27FC236}">
                <a16:creationId xmlns:a16="http://schemas.microsoft.com/office/drawing/2014/main" id="{6278D13B-E6C3-B781-240D-C46628BAC501}"/>
              </a:ext>
            </a:extLst>
          </p:cNvPr>
          <p:cNvSpPr txBox="1"/>
          <p:nvPr/>
        </p:nvSpPr>
        <p:spPr>
          <a:xfrm>
            <a:off x="9943170" y="3429000"/>
            <a:ext cx="1265243"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Crystal glassware</a:t>
            </a:r>
            <a:endParaRPr lang="en-US" sz="1600" dirty="0">
              <a:solidFill>
                <a:schemeClr val="bg1"/>
              </a:solidFill>
            </a:endParaRPr>
          </a:p>
        </p:txBody>
      </p:sp>
      <p:sp>
        <p:nvSpPr>
          <p:cNvPr id="38" name="TextBox 37">
            <a:extLst>
              <a:ext uri="{FF2B5EF4-FFF2-40B4-BE49-F238E27FC236}">
                <a16:creationId xmlns:a16="http://schemas.microsoft.com/office/drawing/2014/main" id="{29A64E77-CADE-D3CB-3612-D976ABAAB5E2}"/>
              </a:ext>
            </a:extLst>
          </p:cNvPr>
          <p:cNvSpPr txBox="1"/>
          <p:nvPr/>
        </p:nvSpPr>
        <p:spPr>
          <a:xfrm>
            <a:off x="6264959" y="5780361"/>
            <a:ext cx="1740619"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Tempered glass tableware</a:t>
            </a:r>
            <a:endParaRPr lang="en-US" sz="1600" dirty="0">
              <a:solidFill>
                <a:schemeClr val="bg1"/>
              </a:solidFill>
            </a:endParaRPr>
          </a:p>
        </p:txBody>
      </p:sp>
      <p:sp>
        <p:nvSpPr>
          <p:cNvPr id="39" name="TextBox 38">
            <a:extLst>
              <a:ext uri="{FF2B5EF4-FFF2-40B4-BE49-F238E27FC236}">
                <a16:creationId xmlns:a16="http://schemas.microsoft.com/office/drawing/2014/main" id="{4B66FFA3-D379-746C-DDF3-9E688B78C717}"/>
              </a:ext>
            </a:extLst>
          </p:cNvPr>
          <p:cNvSpPr txBox="1"/>
          <p:nvPr/>
        </p:nvSpPr>
        <p:spPr>
          <a:xfrm>
            <a:off x="8301399" y="5780361"/>
            <a:ext cx="1626684"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Heat resistant glass</a:t>
            </a:r>
            <a:endParaRPr lang="en-US" sz="1600" dirty="0">
              <a:solidFill>
                <a:schemeClr val="bg1"/>
              </a:solidFill>
            </a:endParaRPr>
          </a:p>
        </p:txBody>
      </p:sp>
      <p:pic>
        <p:nvPicPr>
          <p:cNvPr id="40" name="Picture 39">
            <a:extLst>
              <a:ext uri="{FF2B5EF4-FFF2-40B4-BE49-F238E27FC236}">
                <a16:creationId xmlns:a16="http://schemas.microsoft.com/office/drawing/2014/main" id="{955430DF-8F17-449B-8D14-5DA0947819EE}"/>
              </a:ext>
            </a:extLst>
          </p:cNvPr>
          <p:cNvPicPr>
            <a:picLocks noChangeAspect="1"/>
          </p:cNvPicPr>
          <p:nvPr/>
        </p:nvPicPr>
        <p:blipFill rotWithShape="1">
          <a:blip r:embed="rId3"/>
          <a:srcRect t="11514"/>
          <a:stretch/>
        </p:blipFill>
        <p:spPr>
          <a:xfrm>
            <a:off x="-11152" y="3377"/>
            <a:ext cx="2919629" cy="994428"/>
          </a:xfrm>
          <a:prstGeom prst="rect">
            <a:avLst/>
          </a:prstGeom>
        </p:spPr>
      </p:pic>
      <p:pic>
        <p:nvPicPr>
          <p:cNvPr id="41" name="Picture 40" descr="A bottle of soda&#10;&#10;Description automatically generated with low confidence">
            <a:extLst>
              <a:ext uri="{FF2B5EF4-FFF2-40B4-BE49-F238E27FC236}">
                <a16:creationId xmlns:a16="http://schemas.microsoft.com/office/drawing/2014/main" id="{8B2868ED-3284-5B64-BDDF-AEA6378E31A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71" b="90909" l="9915" r="89943">
                        <a14:foregroundMark x1="47734" y1="71261" x2="63173" y2="71848"/>
                        <a14:foregroundMark x1="63173" y1="71848" x2="67726" y2="81759"/>
                        <a14:foregroundMark x1="66520" y1="92802" x2="64873" y2="94819"/>
                        <a14:foregroundMark x1="69865" y1="88704" x2="69652" y2="88964"/>
                        <a14:foregroundMark x1="64873" y1="94819" x2="51416" y2="96090"/>
                        <a14:foregroundMark x1="51416" y1="96090" x2="43768" y2="90909"/>
                        <a14:foregroundMark x1="43768" y1="90909" x2="47167" y2="80156"/>
                        <a14:foregroundMark x1="47167" y1="80156" x2="44618" y2="71065"/>
                        <a14:foregroundMark x1="44618" y1="71065" x2="50850" y2="70870"/>
                        <a14:backgroundMark x1="70397" y1="88759" x2="69830" y2="88661"/>
                        <a14:backgroundMark x1="66572" y1="90127" x2="75496" y2="95406"/>
                        <a14:backgroundMark x1="75496" y1="95406" x2="70113" y2="89345"/>
                        <a14:backgroundMark x1="70113" y1="89345" x2="66856" y2="90225"/>
                        <a14:backgroundMark x1="66856" y1="81818" x2="67847" y2="88759"/>
                        <a14:backgroundMark x1="67847" y1="88759" x2="66997" y2="81134"/>
                      </a14:backgroundRemoval>
                    </a14:imgEffect>
                  </a14:imgLayer>
                </a14:imgProps>
              </a:ext>
              <a:ext uri="{28A0092B-C50C-407E-A947-70E740481C1C}">
                <a14:useLocalDpi xmlns:a14="http://schemas.microsoft.com/office/drawing/2010/main" val="0"/>
              </a:ext>
            </a:extLst>
          </a:blip>
          <a:stretch>
            <a:fillRect/>
          </a:stretch>
        </p:blipFill>
        <p:spPr>
          <a:xfrm>
            <a:off x="659044" y="1292073"/>
            <a:ext cx="1387976" cy="2011189"/>
          </a:xfrm>
          <a:prstGeom prst="rect">
            <a:avLst/>
          </a:prstGeom>
        </p:spPr>
      </p:pic>
      <p:pic>
        <p:nvPicPr>
          <p:cNvPr id="42" name="Picture 41" descr="A picture containing cup, glass, jar, clear&#10;&#10;Description automatically generated">
            <a:extLst>
              <a:ext uri="{FF2B5EF4-FFF2-40B4-BE49-F238E27FC236}">
                <a16:creationId xmlns:a16="http://schemas.microsoft.com/office/drawing/2014/main" id="{4FBDD813-559B-2F60-FDB7-EA1F83A1DCA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000" b="96172" l="10000" r="90000">
                        <a14:foregroundMark x1="25469" y1="88906" x2="42344" y2="90234"/>
                        <a14:foregroundMark x1="42344" y1="90234" x2="56328" y2="90000"/>
                        <a14:foregroundMark x1="56328" y1="90000" x2="64688" y2="90781"/>
                        <a14:foregroundMark x1="64688" y1="90781" x2="73672" y2="90703"/>
                        <a14:foregroundMark x1="73672" y1="90703" x2="56094" y2="97734"/>
                        <a14:foregroundMark x1="56094" y1="97734" x2="34375" y2="96172"/>
                        <a14:foregroundMark x1="34375" y1="96172" x2="25156" y2="90078"/>
                        <a14:foregroundMark x1="20625" y1="9453" x2="51484" y2="13984"/>
                        <a14:foregroundMark x1="51484" y1="13984" x2="62344" y2="12656"/>
                        <a14:foregroundMark x1="62344" y1="12656" x2="72891" y2="12891"/>
                        <a14:foregroundMark x1="72891" y1="12891" x2="79766" y2="9688"/>
                        <a14:foregroundMark x1="79766" y1="9688" x2="72813" y2="3750"/>
                        <a14:foregroundMark x1="72813" y1="3750" x2="45625" y2="2344"/>
                        <a14:foregroundMark x1="45625" y1="2344" x2="23281" y2="5000"/>
                        <a14:foregroundMark x1="23281" y1="5000" x2="20313" y2="10078"/>
                      </a14:backgroundRemoval>
                    </a14:imgEffect>
                  </a14:imgLayer>
                </a14:imgProps>
              </a:ext>
              <a:ext uri="{28A0092B-C50C-407E-A947-70E740481C1C}">
                <a14:useLocalDpi xmlns:a14="http://schemas.microsoft.com/office/drawing/2010/main" val="0"/>
              </a:ext>
            </a:extLst>
          </a:blip>
          <a:stretch>
            <a:fillRect/>
          </a:stretch>
        </p:blipFill>
        <p:spPr>
          <a:xfrm>
            <a:off x="2636495" y="2132683"/>
            <a:ext cx="1005569" cy="1005569"/>
          </a:xfrm>
          <a:prstGeom prst="rect">
            <a:avLst/>
          </a:prstGeom>
        </p:spPr>
      </p:pic>
      <p:pic>
        <p:nvPicPr>
          <p:cNvPr id="43" name="Picture 42" descr="A picture containing perfume, tableware, food processor, pepper mill&#10;&#10;Description automatically generated">
            <a:extLst>
              <a:ext uri="{FF2B5EF4-FFF2-40B4-BE49-F238E27FC236}">
                <a16:creationId xmlns:a16="http://schemas.microsoft.com/office/drawing/2014/main" id="{1BB6ABF1-183B-4B65-55E3-76303D1C95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802641" y="1163944"/>
            <a:ext cx="2309487" cy="2299223"/>
          </a:xfrm>
          <a:prstGeom prst="rect">
            <a:avLst/>
          </a:prstGeom>
        </p:spPr>
      </p:pic>
      <p:pic>
        <p:nvPicPr>
          <p:cNvPr id="44" name="Picture 43" descr="A picture containing cup, coffee, table, ceramic ware&#10;&#10;Description automatically generated">
            <a:extLst>
              <a:ext uri="{FF2B5EF4-FFF2-40B4-BE49-F238E27FC236}">
                <a16:creationId xmlns:a16="http://schemas.microsoft.com/office/drawing/2014/main" id="{6DCE9367-E41A-E1EC-6B09-D20049BA260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6133003" y="1981639"/>
            <a:ext cx="1831278" cy="1201318"/>
          </a:xfrm>
          <a:prstGeom prst="rect">
            <a:avLst/>
          </a:prstGeom>
        </p:spPr>
      </p:pic>
      <p:pic>
        <p:nvPicPr>
          <p:cNvPr id="45" name="Picture 44" descr="A blue and white vase&#10;&#10;Description automatically generated with medium confidence">
            <a:extLst>
              <a:ext uri="{FF2B5EF4-FFF2-40B4-BE49-F238E27FC236}">
                <a16:creationId xmlns:a16="http://schemas.microsoft.com/office/drawing/2014/main" id="{C609E84C-1B92-EC84-8EEA-D51E9F408BE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1399" y="1759024"/>
            <a:ext cx="1223059" cy="1632847"/>
          </a:xfrm>
          <a:prstGeom prst="rect">
            <a:avLst/>
          </a:prstGeom>
        </p:spPr>
      </p:pic>
      <p:pic>
        <p:nvPicPr>
          <p:cNvPr id="46" name="Picture 45" descr="A glass of champagne&#10;&#10;Description automatically generated with low confidence">
            <a:extLst>
              <a:ext uri="{FF2B5EF4-FFF2-40B4-BE49-F238E27FC236}">
                <a16:creationId xmlns:a16="http://schemas.microsoft.com/office/drawing/2014/main" id="{00D08F2C-0ABD-A2C4-B42C-EC047C6909A1}"/>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4818" b="95013" l="9975" r="89941">
                        <a14:foregroundMark x1="47929" y1="89265" x2="39899" y2="91462"/>
                        <a14:foregroundMark x1="39899" y1="91462" x2="45097" y2="98521"/>
                        <a14:foregroundMark x1="45097" y1="98521" x2="52240" y2="98690"/>
                        <a14:foregroundMark x1="52240" y1="98690" x2="60101" y2="95013"/>
                        <a14:foregroundMark x1="60101" y1="95013" x2="55790" y2="89096"/>
                        <a14:foregroundMark x1="55790" y1="89096" x2="50719" y2="88926"/>
                        <a14:foregroundMark x1="38335" y1="6974" x2="48436" y2="6171"/>
                        <a14:foregroundMark x1="48436" y1="6171" x2="57904" y2="7101"/>
                        <a14:foregroundMark x1="57904" y1="7101" x2="54607" y2="634"/>
                        <a14:foregroundMark x1="54607" y1="634" x2="45943" y2="1268"/>
                        <a14:foregroundMark x1="45943" y1="1268" x2="39053" y2="4818"/>
                        <a14:foregroundMark x1="39053" y1="4818" x2="38335" y2="6974"/>
                      </a14:backgroundRemoval>
                    </a14:imgEffect>
                  </a14:imgLayer>
                </a14:imgProps>
              </a:ext>
              <a:ext uri="{28A0092B-C50C-407E-A947-70E740481C1C}">
                <a14:useLocalDpi xmlns:a14="http://schemas.microsoft.com/office/drawing/2010/main" val="0"/>
              </a:ext>
            </a:extLst>
          </a:blip>
          <a:stretch>
            <a:fillRect/>
          </a:stretch>
        </p:blipFill>
        <p:spPr>
          <a:xfrm>
            <a:off x="9985354" y="1915193"/>
            <a:ext cx="1223059" cy="1223059"/>
          </a:xfrm>
          <a:prstGeom prst="rect">
            <a:avLst/>
          </a:prstGeom>
        </p:spPr>
      </p:pic>
      <p:sp>
        <p:nvSpPr>
          <p:cNvPr id="47" name="Rectangle 46">
            <a:extLst>
              <a:ext uri="{FF2B5EF4-FFF2-40B4-BE49-F238E27FC236}">
                <a16:creationId xmlns:a16="http://schemas.microsoft.com/office/drawing/2014/main" id="{9FD006CF-D5DA-16A8-576F-17A32A85927B}"/>
              </a:ext>
            </a:extLst>
          </p:cNvPr>
          <p:cNvSpPr/>
          <p:nvPr/>
        </p:nvSpPr>
        <p:spPr>
          <a:xfrm>
            <a:off x="6272705" y="1270476"/>
            <a:ext cx="4746254" cy="465469"/>
          </a:xfrm>
          <a:prstGeom prst="rect">
            <a:avLst/>
          </a:prstGeom>
          <a:noFill/>
          <a:ln w="285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Not put in </a:t>
            </a:r>
          </a:p>
        </p:txBody>
      </p:sp>
      <p:pic>
        <p:nvPicPr>
          <p:cNvPr id="48" name="Picture 47" descr="A white plate on a white surface&#10;&#10;Description automatically generated with medium confidence">
            <a:extLst>
              <a:ext uri="{FF2B5EF4-FFF2-40B4-BE49-F238E27FC236}">
                <a16:creationId xmlns:a16="http://schemas.microsoft.com/office/drawing/2014/main" id="{39C56637-5DEA-D087-388C-037D9F33B0E6}"/>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269" b="91274" l="10000" r="90000">
                        <a14:foregroundMark x1="34115" y1="11266" x2="39022" y2="14660"/>
                        <a14:foregroundMark x1="39022" y1="14660" x2="55326" y2="15881"/>
                        <a14:foregroundMark x1="55326" y1="15881" x2="67500" y2="11344"/>
                        <a14:foregroundMark x1="67500" y1="11344" x2="60217" y2="2967"/>
                        <a14:foregroundMark x1="60217" y1="2967" x2="57351" y2="2881"/>
                        <a14:foregroundMark x1="31304" y1="90401" x2="49239" y2="95113"/>
                        <a14:foregroundMark x1="49239" y1="95113" x2="63261" y2="94415"/>
                        <a14:foregroundMark x1="63261" y1="94415" x2="65217" y2="86038"/>
                        <a14:foregroundMark x1="65217" y1="86038" x2="31848" y2="91274"/>
                        <a14:foregroundMark x1="31848" y1="91274" x2="30652" y2="90227"/>
                        <a14:backgroundMark x1="26413" y1="17277" x2="36739" y2="6108"/>
                        <a14:backgroundMark x1="36739" y1="6108" x2="44022" y2="2443"/>
                        <a14:backgroundMark x1="44022" y1="2443" x2="57174" y2="3316"/>
                        <a14:backgroundMark x1="57174" y1="3316" x2="51413" y2="175"/>
                        <a14:backgroundMark x1="51413" y1="175" x2="37935" y2="175"/>
                        <a14:backgroundMark x1="37935" y1="175" x2="26087" y2="14485"/>
                        <a14:backgroundMark x1="26087" y1="14485" x2="26522" y2="17277"/>
                      </a14:backgroundRemoval>
                    </a14:imgEffect>
                  </a14:imgLayer>
                </a14:imgProps>
              </a:ext>
              <a:ext uri="{28A0092B-C50C-407E-A947-70E740481C1C}">
                <a14:useLocalDpi xmlns:a14="http://schemas.microsoft.com/office/drawing/2010/main" val="0"/>
              </a:ext>
            </a:extLst>
          </a:blip>
          <a:stretch>
            <a:fillRect/>
          </a:stretch>
        </p:blipFill>
        <p:spPr>
          <a:xfrm flipH="1">
            <a:off x="7971580" y="4333293"/>
            <a:ext cx="2013774" cy="1254231"/>
          </a:xfrm>
          <a:prstGeom prst="rect">
            <a:avLst/>
          </a:prstGeom>
        </p:spPr>
      </p:pic>
      <p:pic>
        <p:nvPicPr>
          <p:cNvPr id="49" name="Picture 48" descr="A close-up of a hat&#10;&#10;Description automatically generated with medium confidence">
            <a:extLst>
              <a:ext uri="{FF2B5EF4-FFF2-40B4-BE49-F238E27FC236}">
                <a16:creationId xmlns:a16="http://schemas.microsoft.com/office/drawing/2014/main" id="{CB5D0224-8861-449B-7980-5D592F3CA40A}"/>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8100" r="90200">
                        <a14:foregroundMark x1="7500" y1="51100" x2="20800" y2="49600"/>
                        <a14:foregroundMark x1="20800" y1="49600" x2="35000" y2="57100"/>
                        <a14:foregroundMark x1="35000" y1="57100" x2="47400" y2="57500"/>
                        <a14:foregroundMark x1="47400" y1="57500" x2="64700" y2="56800"/>
                        <a14:foregroundMark x1="64700" y1="56800" x2="71800" y2="53500"/>
                        <a14:foregroundMark x1="71800" y1="53500" x2="73200" y2="45500"/>
                        <a14:foregroundMark x1="73200" y1="45500" x2="77800" y2="37300"/>
                        <a14:foregroundMark x1="77800" y1="37300" x2="68900" y2="31100"/>
                        <a14:foregroundMark x1="68900" y1="31100" x2="20200" y2="33900"/>
                        <a14:foregroundMark x1="20200" y1="33900" x2="12100" y2="35900"/>
                        <a14:foregroundMark x1="12100" y1="35900" x2="5400" y2="41900"/>
                        <a14:foregroundMark x1="5400" y1="41900" x2="8200" y2="50200"/>
                        <a14:foregroundMark x1="8200" y1="50200" x2="9200" y2="51200"/>
                        <a14:foregroundMark x1="72200" y1="36100" x2="66600" y2="42300"/>
                        <a14:foregroundMark x1="66600" y1="42300" x2="67400" y2="53400"/>
                        <a14:foregroundMark x1="67400" y1="53400" x2="72600" y2="47100"/>
                        <a14:foregroundMark x1="72600" y1="47100" x2="73500" y2="38300"/>
                        <a14:foregroundMark x1="73500" y1="38300" x2="72500" y2="35900"/>
                        <a14:foregroundMark x1="74000" y1="35000" x2="68700" y2="39800"/>
                        <a14:foregroundMark x1="68700" y1="39800" x2="66000" y2="48600"/>
                        <a14:foregroundMark x1="66000" y1="48600" x2="75300" y2="35300"/>
                        <a14:foregroundMark x1="75300" y1="35300" x2="74400" y2="31400"/>
                        <a14:foregroundMark x1="71400" y1="39300" x2="68800" y2="48800"/>
                        <a14:foregroundMark x1="68800" y1="48800" x2="73200" y2="42500"/>
                        <a14:foregroundMark x1="73200" y1="42500" x2="71500" y2="40000"/>
                        <a14:foregroundMark x1="71500" y1="41600" x2="67500" y2="51700"/>
                        <a14:foregroundMark x1="67500" y1="51700" x2="74000" y2="41900"/>
                        <a14:foregroundMark x1="74000" y1="41900" x2="72500" y2="41500"/>
                        <a14:foregroundMark x1="12800" y1="42100" x2="10900" y2="50500"/>
                        <a14:foregroundMark x1="10900" y1="50500" x2="18400" y2="55300"/>
                        <a14:foregroundMark x1="18400" y1="55300" x2="26800" y2="57400"/>
                        <a14:foregroundMark x1="26800" y1="57400" x2="22800" y2="49600"/>
                        <a14:foregroundMark x1="22800" y1="49600" x2="14600" y2="43100"/>
                        <a14:foregroundMark x1="14600" y1="43100" x2="12500" y2="43100"/>
                        <a14:foregroundMark x1="17200" y1="43600" x2="15800" y2="51300"/>
                        <a14:foregroundMark x1="15800" y1="51300" x2="26700" y2="62000"/>
                        <a14:foregroundMark x1="26700" y1="62000" x2="34700" y2="66000"/>
                        <a14:foregroundMark x1="34700" y1="66000" x2="34600" y2="58000"/>
                        <a14:foregroundMark x1="34600" y1="58000" x2="19500" y2="46400"/>
                        <a14:foregroundMark x1="19500" y1="46400" x2="17700" y2="42900"/>
                        <a14:foregroundMark x1="26600" y1="51900" x2="26400" y2="60200"/>
                        <a14:foregroundMark x1="26400" y1="60200" x2="42000" y2="64000"/>
                        <a14:foregroundMark x1="42000" y1="64000" x2="38200" y2="54900"/>
                        <a14:foregroundMark x1="38200" y1="54900" x2="29500" y2="50600"/>
                        <a14:foregroundMark x1="29500" y1="50600" x2="22600" y2="53200"/>
                        <a14:foregroundMark x1="31400" y1="56900" x2="30500" y2="57100"/>
                        <a14:foregroundMark x1="90200" y1="38900" x2="90200" y2="45800"/>
                        <a14:foregroundMark x1="90200" y1="45800" x2="89700" y2="39500"/>
                        <a14:backgroundMark x1="13723" y1="47657" x2="14352" y2="47380"/>
                        <a14:backgroundMark x1="28593" y1="57433" x2="29500" y2="58200"/>
                        <a14:backgroundMark x1="29500" y1="58200" x2="31215" y2="58066"/>
                      </a14:backgroundRemoval>
                    </a14:imgEffect>
                  </a14:imgLayer>
                </a14:imgProps>
              </a:ext>
              <a:ext uri="{28A0092B-C50C-407E-A947-70E740481C1C}">
                <a14:useLocalDpi xmlns:a14="http://schemas.microsoft.com/office/drawing/2010/main" val="0"/>
              </a:ext>
            </a:extLst>
          </a:blip>
          <a:stretch>
            <a:fillRect/>
          </a:stretch>
        </p:blipFill>
        <p:spPr>
          <a:xfrm>
            <a:off x="6281535" y="4181498"/>
            <a:ext cx="1626684" cy="1626684"/>
          </a:xfrm>
          <a:prstGeom prst="rect">
            <a:avLst/>
          </a:prstGeom>
        </p:spPr>
      </p:pic>
      <p:pic>
        <p:nvPicPr>
          <p:cNvPr id="50" name="Picture 49" descr="A picture containing cup, indoor, glass, drink&#10;&#10;Description automatically generated">
            <a:extLst>
              <a:ext uri="{FF2B5EF4-FFF2-40B4-BE49-F238E27FC236}">
                <a16:creationId xmlns:a16="http://schemas.microsoft.com/office/drawing/2014/main" id="{930B8101-1EC8-FC4D-025A-F850EA64B644}"/>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221" b="89959" l="9836" r="89959">
                        <a14:foregroundMark x1="22336" y1="17828" x2="32582" y2="23156"/>
                        <a14:foregroundMark x1="32582" y1="23156" x2="47951" y2="19877"/>
                        <a14:foregroundMark x1="47951" y1="19877" x2="73156" y2="23770"/>
                        <a14:foregroundMark x1="73156" y1="23770" x2="75000" y2="13320"/>
                        <a14:foregroundMark x1="75000" y1="13320" x2="63934" y2="9221"/>
                        <a14:foregroundMark x1="63934" y1="9221" x2="26434" y2="12090"/>
                        <a14:foregroundMark x1="26434" y1="12090" x2="22336" y2="17828"/>
                      </a14:backgroundRemoval>
                    </a14:imgEffect>
                  </a14:imgLayer>
                </a14:imgProps>
              </a:ext>
              <a:ext uri="{28A0092B-C50C-407E-A947-70E740481C1C}">
                <a14:useLocalDpi xmlns:a14="http://schemas.microsoft.com/office/drawing/2010/main" val="0"/>
              </a:ext>
            </a:extLst>
          </a:blip>
          <a:stretch>
            <a:fillRect/>
          </a:stretch>
        </p:blipFill>
        <p:spPr>
          <a:xfrm>
            <a:off x="9882064" y="4212345"/>
            <a:ext cx="1429638" cy="1429638"/>
          </a:xfrm>
          <a:prstGeom prst="rect">
            <a:avLst/>
          </a:prstGeom>
        </p:spPr>
      </p:pic>
      <p:pic>
        <p:nvPicPr>
          <p:cNvPr id="51" name="Picture 50" descr="A white light bulb&#10;&#10;Description automatically generated with medium confidence">
            <a:extLst>
              <a:ext uri="{FF2B5EF4-FFF2-40B4-BE49-F238E27FC236}">
                <a16:creationId xmlns:a16="http://schemas.microsoft.com/office/drawing/2014/main" id="{05CEB6CC-930C-4606-2CE4-4F2EF506F81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2143" b="90000" l="10000" r="90000">
                        <a14:foregroundMark x1="31786" y1="12429" x2="65071" y2="13000"/>
                        <a14:foregroundMark x1="65071" y1="13000" x2="30714" y2="11429"/>
                        <a14:foregroundMark x1="30714" y1="11429" x2="30357" y2="11786"/>
                        <a14:foregroundMark x1="68071" y1="7000" x2="34786" y2="6286"/>
                        <a14:foregroundMark x1="34786" y1="6286" x2="46143" y2="2143"/>
                      </a14:backgroundRemoval>
                    </a14:imgEffect>
                  </a14:imgLayer>
                </a14:imgProps>
              </a:ext>
              <a:ext uri="{28A0092B-C50C-407E-A947-70E740481C1C}">
                <a14:useLocalDpi xmlns:a14="http://schemas.microsoft.com/office/drawing/2010/main" val="0"/>
              </a:ext>
            </a:extLst>
          </a:blip>
          <a:stretch>
            <a:fillRect/>
          </a:stretch>
        </p:blipFill>
        <p:spPr>
          <a:xfrm>
            <a:off x="2480885" y="4400783"/>
            <a:ext cx="1223987" cy="1223987"/>
          </a:xfrm>
          <a:prstGeom prst="rect">
            <a:avLst/>
          </a:prstGeom>
        </p:spPr>
      </p:pic>
      <p:sp>
        <p:nvSpPr>
          <p:cNvPr id="52" name="TextBox 51">
            <a:extLst>
              <a:ext uri="{FF2B5EF4-FFF2-40B4-BE49-F238E27FC236}">
                <a16:creationId xmlns:a16="http://schemas.microsoft.com/office/drawing/2014/main" id="{125486E7-4A08-07A9-1923-2D0766000D5D}"/>
              </a:ext>
            </a:extLst>
          </p:cNvPr>
          <p:cNvSpPr txBox="1"/>
          <p:nvPr/>
        </p:nvSpPr>
        <p:spPr>
          <a:xfrm>
            <a:off x="10197448" y="5760255"/>
            <a:ext cx="1010965"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Candle glass</a:t>
            </a:r>
          </a:p>
        </p:txBody>
      </p:sp>
      <p:sp>
        <p:nvSpPr>
          <p:cNvPr id="53" name="TextBox 52">
            <a:extLst>
              <a:ext uri="{FF2B5EF4-FFF2-40B4-BE49-F238E27FC236}">
                <a16:creationId xmlns:a16="http://schemas.microsoft.com/office/drawing/2014/main" id="{0D3CA5AD-8921-F445-3D6F-1192B185C031}"/>
              </a:ext>
            </a:extLst>
          </p:cNvPr>
          <p:cNvSpPr txBox="1"/>
          <p:nvPr/>
        </p:nvSpPr>
        <p:spPr>
          <a:xfrm>
            <a:off x="2399314" y="5780361"/>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Light bulb</a:t>
            </a:r>
            <a:endParaRPr lang="en-US" sz="1600" dirty="0">
              <a:solidFill>
                <a:schemeClr val="bg1"/>
              </a:solidFill>
            </a:endParaRPr>
          </a:p>
        </p:txBody>
      </p:sp>
      <p:pic>
        <p:nvPicPr>
          <p:cNvPr id="54" name="Picture 53" descr="A picture containing indoor, mirror, picture frame&#10;&#10;Description automatically generated">
            <a:extLst>
              <a:ext uri="{FF2B5EF4-FFF2-40B4-BE49-F238E27FC236}">
                <a16:creationId xmlns:a16="http://schemas.microsoft.com/office/drawing/2014/main" id="{E7FB5664-3796-19CD-D04B-D6B220C78177}"/>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6250" b="90000" l="10000" r="90000">
                        <a14:foregroundMark x1="29000" y1="13000" x2="54250" y2="11000"/>
                        <a14:foregroundMark x1="54250" y1="11000" x2="69000" y2="11500"/>
                        <a14:foregroundMark x1="69000" y1="11500" x2="61250" y2="5500"/>
                        <a14:foregroundMark x1="61250" y1="5500" x2="32000" y2="6250"/>
                        <a14:foregroundMark x1="32000" y1="6250" x2="28250" y2="13000"/>
                      </a14:backgroundRemoval>
                    </a14:imgEffect>
                  </a14:imgLayer>
                </a14:imgProps>
              </a:ext>
              <a:ext uri="{28A0092B-C50C-407E-A947-70E740481C1C}">
                <a14:useLocalDpi xmlns:a14="http://schemas.microsoft.com/office/drawing/2010/main" val="0"/>
              </a:ext>
            </a:extLst>
          </a:blip>
          <a:stretch>
            <a:fillRect/>
          </a:stretch>
        </p:blipFill>
        <p:spPr>
          <a:xfrm>
            <a:off x="4012396" y="4201732"/>
            <a:ext cx="1634739" cy="1634739"/>
          </a:xfrm>
          <a:prstGeom prst="rect">
            <a:avLst/>
          </a:prstGeom>
        </p:spPr>
      </p:pic>
      <p:sp>
        <p:nvSpPr>
          <p:cNvPr id="55" name="TextBox 54">
            <a:extLst>
              <a:ext uri="{FF2B5EF4-FFF2-40B4-BE49-F238E27FC236}">
                <a16:creationId xmlns:a16="http://schemas.microsoft.com/office/drawing/2014/main" id="{FF58F4A7-3096-7010-2FC1-CEC5E0291E68}"/>
              </a:ext>
            </a:extLst>
          </p:cNvPr>
          <p:cNvSpPr txBox="1"/>
          <p:nvPr/>
        </p:nvSpPr>
        <p:spPr>
          <a:xfrm>
            <a:off x="4246906" y="5784654"/>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Mirror</a:t>
            </a:r>
            <a:endParaRPr lang="en-US" sz="1600" dirty="0">
              <a:solidFill>
                <a:schemeClr val="bg1"/>
              </a:solidFill>
            </a:endParaRPr>
          </a:p>
        </p:txBody>
      </p:sp>
    </p:spTree>
    <p:extLst>
      <p:ext uri="{BB962C8B-B14F-4D97-AF65-F5344CB8AC3E}">
        <p14:creationId xmlns:p14="http://schemas.microsoft.com/office/powerpoint/2010/main" val="3583241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A48ED8-2057-0F07-0E5E-301D4C929518}"/>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7" name="TextBox 6">
            <a:extLst>
              <a:ext uri="{FF2B5EF4-FFF2-40B4-BE49-F238E27FC236}">
                <a16:creationId xmlns:a16="http://schemas.microsoft.com/office/drawing/2014/main" id="{EC5BA7C4-6F7C-E2B9-B6C6-748A9BD2CE44}"/>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8" name="TextBox 7">
            <a:extLst>
              <a:ext uri="{FF2B5EF4-FFF2-40B4-BE49-F238E27FC236}">
                <a16:creationId xmlns:a16="http://schemas.microsoft.com/office/drawing/2014/main" id="{4DE1CD8E-ADCA-DB75-5DE9-C3951BDE3D94}"/>
              </a:ext>
            </a:extLst>
          </p:cNvPr>
          <p:cNvSpPr txBox="1"/>
          <p:nvPr/>
        </p:nvSpPr>
        <p:spPr>
          <a:xfrm>
            <a:off x="447566" y="3514024"/>
            <a:ext cx="1501458"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Aluminum foil</a:t>
            </a:r>
            <a:endParaRPr lang="en-US" sz="1600" dirty="0"/>
          </a:p>
        </p:txBody>
      </p:sp>
      <p:sp>
        <p:nvSpPr>
          <p:cNvPr id="9" name="TextBox 8">
            <a:extLst>
              <a:ext uri="{FF2B5EF4-FFF2-40B4-BE49-F238E27FC236}">
                <a16:creationId xmlns:a16="http://schemas.microsoft.com/office/drawing/2014/main" id="{8F190FD4-752E-76DB-BB50-925DD77B9E19}"/>
              </a:ext>
            </a:extLst>
          </p:cNvPr>
          <p:cNvSpPr txBox="1"/>
          <p:nvPr/>
        </p:nvSpPr>
        <p:spPr>
          <a:xfrm>
            <a:off x="2300894" y="3517925"/>
            <a:ext cx="1449137"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Jar lid</a:t>
            </a:r>
            <a:endParaRPr lang="en-US" sz="1600" dirty="0"/>
          </a:p>
        </p:txBody>
      </p:sp>
      <p:sp>
        <p:nvSpPr>
          <p:cNvPr id="12" name="TextBox 11">
            <a:extLst>
              <a:ext uri="{FF2B5EF4-FFF2-40B4-BE49-F238E27FC236}">
                <a16:creationId xmlns:a16="http://schemas.microsoft.com/office/drawing/2014/main" id="{C55F2DEE-E65C-29AB-2246-E1ABD070227A}"/>
              </a:ext>
            </a:extLst>
          </p:cNvPr>
          <p:cNvSpPr txBox="1"/>
          <p:nvPr/>
        </p:nvSpPr>
        <p:spPr>
          <a:xfrm>
            <a:off x="4112609" y="3511274"/>
            <a:ext cx="1449137"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Drink can</a:t>
            </a:r>
            <a:endParaRPr lang="en-US" sz="1600" dirty="0"/>
          </a:p>
        </p:txBody>
      </p:sp>
      <p:sp>
        <p:nvSpPr>
          <p:cNvPr id="13" name="Rectangle 12">
            <a:extLst>
              <a:ext uri="{FF2B5EF4-FFF2-40B4-BE49-F238E27FC236}">
                <a16:creationId xmlns:a16="http://schemas.microsoft.com/office/drawing/2014/main" id="{DE0C277C-7E6F-031D-8F6E-8C93F87227D9}"/>
              </a:ext>
            </a:extLst>
          </p:cNvPr>
          <p:cNvSpPr/>
          <p:nvPr/>
        </p:nvSpPr>
        <p:spPr>
          <a:xfrm>
            <a:off x="447566" y="1270476"/>
            <a:ext cx="5106769" cy="4654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Put in </a:t>
            </a:r>
          </a:p>
        </p:txBody>
      </p:sp>
      <p:sp>
        <p:nvSpPr>
          <p:cNvPr id="14" name="TextBox 13">
            <a:extLst>
              <a:ext uri="{FF2B5EF4-FFF2-40B4-BE49-F238E27FC236}">
                <a16:creationId xmlns:a16="http://schemas.microsoft.com/office/drawing/2014/main" id="{7493DDE4-71EA-5E39-F990-1FB18FD8B13A}"/>
              </a:ext>
            </a:extLst>
          </p:cNvPr>
          <p:cNvSpPr txBox="1"/>
          <p:nvPr/>
        </p:nvSpPr>
        <p:spPr>
          <a:xfrm>
            <a:off x="6313817" y="3522973"/>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Battery</a:t>
            </a:r>
            <a:endParaRPr lang="en-US" sz="1600" dirty="0">
              <a:solidFill>
                <a:schemeClr val="bg1"/>
              </a:solidFill>
            </a:endParaRPr>
          </a:p>
        </p:txBody>
      </p:sp>
      <p:sp>
        <p:nvSpPr>
          <p:cNvPr id="15" name="TextBox 14">
            <a:extLst>
              <a:ext uri="{FF2B5EF4-FFF2-40B4-BE49-F238E27FC236}">
                <a16:creationId xmlns:a16="http://schemas.microsoft.com/office/drawing/2014/main" id="{DB57944B-2950-F1E3-535C-7A22A332B137}"/>
              </a:ext>
            </a:extLst>
          </p:cNvPr>
          <p:cNvSpPr txBox="1"/>
          <p:nvPr/>
        </p:nvSpPr>
        <p:spPr>
          <a:xfrm>
            <a:off x="8125532" y="3512140"/>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Appliance</a:t>
            </a:r>
            <a:endParaRPr lang="en-US" sz="1600" dirty="0">
              <a:solidFill>
                <a:schemeClr val="bg1"/>
              </a:solidFill>
            </a:endParaRPr>
          </a:p>
        </p:txBody>
      </p:sp>
      <p:sp>
        <p:nvSpPr>
          <p:cNvPr id="16" name="TextBox 15">
            <a:extLst>
              <a:ext uri="{FF2B5EF4-FFF2-40B4-BE49-F238E27FC236}">
                <a16:creationId xmlns:a16="http://schemas.microsoft.com/office/drawing/2014/main" id="{B53611E7-3ADC-20CE-AB96-99AB1E979F7F}"/>
              </a:ext>
            </a:extLst>
          </p:cNvPr>
          <p:cNvSpPr txBox="1"/>
          <p:nvPr/>
        </p:nvSpPr>
        <p:spPr>
          <a:xfrm>
            <a:off x="10164415" y="3517925"/>
            <a:ext cx="1449137"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Pain/Varnish can</a:t>
            </a:r>
          </a:p>
        </p:txBody>
      </p:sp>
      <p:sp>
        <p:nvSpPr>
          <p:cNvPr id="17" name="TextBox 16">
            <a:extLst>
              <a:ext uri="{FF2B5EF4-FFF2-40B4-BE49-F238E27FC236}">
                <a16:creationId xmlns:a16="http://schemas.microsoft.com/office/drawing/2014/main" id="{7446F937-0C0F-B5CF-296B-18829ADA8DAA}"/>
              </a:ext>
            </a:extLst>
          </p:cNvPr>
          <p:cNvSpPr txBox="1"/>
          <p:nvPr/>
        </p:nvSpPr>
        <p:spPr>
          <a:xfrm>
            <a:off x="6313817" y="5743303"/>
            <a:ext cx="1391581"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Electronics</a:t>
            </a:r>
          </a:p>
        </p:txBody>
      </p:sp>
      <p:sp>
        <p:nvSpPr>
          <p:cNvPr id="18" name="TextBox 17">
            <a:extLst>
              <a:ext uri="{FF2B5EF4-FFF2-40B4-BE49-F238E27FC236}">
                <a16:creationId xmlns:a16="http://schemas.microsoft.com/office/drawing/2014/main" id="{70B7C1C3-3F3F-FA28-A427-538B3363C846}"/>
              </a:ext>
            </a:extLst>
          </p:cNvPr>
          <p:cNvSpPr txBox="1"/>
          <p:nvPr/>
        </p:nvSpPr>
        <p:spPr>
          <a:xfrm>
            <a:off x="8233843" y="5733862"/>
            <a:ext cx="1626684"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Chemical packaging</a:t>
            </a:r>
            <a:endParaRPr lang="en-US" sz="1600" dirty="0">
              <a:solidFill>
                <a:schemeClr val="bg1"/>
              </a:solidFill>
            </a:endParaRPr>
          </a:p>
        </p:txBody>
      </p:sp>
      <p:sp>
        <p:nvSpPr>
          <p:cNvPr id="19" name="Rectangle 18">
            <a:extLst>
              <a:ext uri="{FF2B5EF4-FFF2-40B4-BE49-F238E27FC236}">
                <a16:creationId xmlns:a16="http://schemas.microsoft.com/office/drawing/2014/main" id="{4B403865-5865-FA50-F611-7B40A1A2C467}"/>
              </a:ext>
            </a:extLst>
          </p:cNvPr>
          <p:cNvSpPr/>
          <p:nvPr/>
        </p:nvSpPr>
        <p:spPr>
          <a:xfrm>
            <a:off x="6315180" y="1270476"/>
            <a:ext cx="5298372" cy="465469"/>
          </a:xfrm>
          <a:prstGeom prst="rect">
            <a:avLst/>
          </a:prstGeom>
          <a:noFill/>
          <a:ln w="285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Not put in </a:t>
            </a:r>
          </a:p>
        </p:txBody>
      </p:sp>
      <p:sp>
        <p:nvSpPr>
          <p:cNvPr id="20" name="TextBox 19">
            <a:extLst>
              <a:ext uri="{FF2B5EF4-FFF2-40B4-BE49-F238E27FC236}">
                <a16:creationId xmlns:a16="http://schemas.microsoft.com/office/drawing/2014/main" id="{E319849B-F70A-063A-3E96-5CFDE26C06F6}"/>
              </a:ext>
            </a:extLst>
          </p:cNvPr>
          <p:cNvSpPr txBox="1"/>
          <p:nvPr/>
        </p:nvSpPr>
        <p:spPr>
          <a:xfrm>
            <a:off x="10316927" y="5745592"/>
            <a:ext cx="1296625"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Medication packaging</a:t>
            </a:r>
          </a:p>
        </p:txBody>
      </p:sp>
      <p:sp>
        <p:nvSpPr>
          <p:cNvPr id="21" name="TextBox 20">
            <a:extLst>
              <a:ext uri="{FF2B5EF4-FFF2-40B4-BE49-F238E27FC236}">
                <a16:creationId xmlns:a16="http://schemas.microsoft.com/office/drawing/2014/main" id="{33E69D7E-AA24-69A7-4431-DA4AAD7C6873}"/>
              </a:ext>
            </a:extLst>
          </p:cNvPr>
          <p:cNvSpPr txBox="1"/>
          <p:nvPr/>
        </p:nvSpPr>
        <p:spPr>
          <a:xfrm>
            <a:off x="501305" y="5733862"/>
            <a:ext cx="1501458"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Plastic bottle</a:t>
            </a:r>
            <a:endParaRPr lang="en-US" sz="1600" dirty="0"/>
          </a:p>
        </p:txBody>
      </p:sp>
      <p:sp>
        <p:nvSpPr>
          <p:cNvPr id="22" name="TextBox 21">
            <a:extLst>
              <a:ext uri="{FF2B5EF4-FFF2-40B4-BE49-F238E27FC236}">
                <a16:creationId xmlns:a16="http://schemas.microsoft.com/office/drawing/2014/main" id="{63DC59F8-6DF3-D6BB-A9D8-510636A85549}"/>
              </a:ext>
            </a:extLst>
          </p:cNvPr>
          <p:cNvSpPr txBox="1"/>
          <p:nvPr/>
        </p:nvSpPr>
        <p:spPr>
          <a:xfrm>
            <a:off x="2426665" y="5743304"/>
            <a:ext cx="1307429"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Milk Carton</a:t>
            </a:r>
          </a:p>
        </p:txBody>
      </p:sp>
      <p:pic>
        <p:nvPicPr>
          <p:cNvPr id="23" name="Picture 22">
            <a:extLst>
              <a:ext uri="{FF2B5EF4-FFF2-40B4-BE49-F238E27FC236}">
                <a16:creationId xmlns:a16="http://schemas.microsoft.com/office/drawing/2014/main" id="{32B16393-817B-4210-BA2C-97466884EE89}"/>
              </a:ext>
            </a:extLst>
          </p:cNvPr>
          <p:cNvPicPr>
            <a:picLocks noChangeAspect="1"/>
          </p:cNvPicPr>
          <p:nvPr/>
        </p:nvPicPr>
        <p:blipFill>
          <a:blip r:embed="rId3"/>
          <a:stretch>
            <a:fillRect/>
          </a:stretch>
        </p:blipFill>
        <p:spPr>
          <a:xfrm>
            <a:off x="-10034" y="-20488"/>
            <a:ext cx="2668775" cy="895685"/>
          </a:xfrm>
          <a:prstGeom prst="rect">
            <a:avLst/>
          </a:prstGeom>
        </p:spPr>
      </p:pic>
      <p:pic>
        <p:nvPicPr>
          <p:cNvPr id="24" name="Picture 23" descr="A close-up of a pen&#10;&#10;Description automatically generated with low confidence">
            <a:extLst>
              <a:ext uri="{FF2B5EF4-FFF2-40B4-BE49-F238E27FC236}">
                <a16:creationId xmlns:a16="http://schemas.microsoft.com/office/drawing/2014/main" id="{CC78B179-24B0-7B36-9D6F-2B992B48C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07" y="1951379"/>
            <a:ext cx="1387976" cy="1387976"/>
          </a:xfrm>
          <a:prstGeom prst="rect">
            <a:avLst/>
          </a:prstGeom>
        </p:spPr>
      </p:pic>
      <p:pic>
        <p:nvPicPr>
          <p:cNvPr id="25" name="Picture 24" descr="A picture containing indoor, empty, close&#10;&#10;Description automatically generated">
            <a:extLst>
              <a:ext uri="{FF2B5EF4-FFF2-40B4-BE49-F238E27FC236}">
                <a16:creationId xmlns:a16="http://schemas.microsoft.com/office/drawing/2014/main" id="{94B85BD3-B65A-FDDE-F323-232D17BD499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31473" y="2055615"/>
            <a:ext cx="1387977" cy="1387977"/>
          </a:xfrm>
          <a:prstGeom prst="rect">
            <a:avLst/>
          </a:prstGeom>
        </p:spPr>
      </p:pic>
      <p:pic>
        <p:nvPicPr>
          <p:cNvPr id="26" name="Picture 25" descr="A blue can of soda&#10;&#10;Description automatically generated with low confidence">
            <a:extLst>
              <a:ext uri="{FF2B5EF4-FFF2-40B4-BE49-F238E27FC236}">
                <a16:creationId xmlns:a16="http://schemas.microsoft.com/office/drawing/2014/main" id="{C7CAF536-1BB1-BCEE-482B-AC8BC1B98A3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111" b="90000" l="10000" r="90000">
                        <a14:foregroundMark x1="26333" y1="11222" x2="67333" y2="8667"/>
                        <a14:foregroundMark x1="67333" y1="8667" x2="60222" y2="667"/>
                        <a14:foregroundMark x1="60222" y1="667" x2="29556" y2="3111"/>
                        <a14:foregroundMark x1="29556" y1="3111" x2="26333" y2="10889"/>
                        <a14:foregroundMark x1="49222" y1="21111" x2="33333" y2="25556"/>
                        <a14:foregroundMark x1="33333" y1="25556" x2="28889" y2="35000"/>
                        <a14:foregroundMark x1="28889" y1="35000" x2="28222" y2="45222"/>
                        <a14:foregroundMark x1="28222" y1="45222" x2="35111" y2="54667"/>
                        <a14:foregroundMark x1="35111" y1="54667" x2="41222" y2="58778"/>
                        <a14:foregroundMark x1="41222" y1="58778" x2="53222" y2="59667"/>
                        <a14:foregroundMark x1="53222" y1="59667" x2="64222" y2="55556"/>
                        <a14:foregroundMark x1="64222" y1="55556" x2="68778" y2="46333"/>
                        <a14:foregroundMark x1="68778" y1="46333" x2="61000" y2="26222"/>
                        <a14:foregroundMark x1="61000" y1="26222" x2="46778" y2="21444"/>
                        <a14:foregroundMark x1="36556" y1="23222" x2="31556" y2="29444"/>
                        <a14:foregroundMark x1="31556" y1="29444" x2="27556" y2="43556"/>
                        <a14:foregroundMark x1="27556" y1="43556" x2="32333" y2="58444"/>
                        <a14:foregroundMark x1="32333" y1="58444" x2="48667" y2="54778"/>
                        <a14:foregroundMark x1="48667" y1="54778" x2="68889" y2="37000"/>
                        <a14:foregroundMark x1="68889" y1="37000" x2="66111" y2="26889"/>
                        <a14:foregroundMark x1="66111" y1="26889" x2="53111" y2="19556"/>
                        <a14:foregroundMark x1="53111" y1="19556" x2="35889" y2="23889"/>
                        <a14:foregroundMark x1="37889" y1="24556" x2="31111" y2="32889"/>
                        <a14:foregroundMark x1="31111" y1="32889" x2="30667" y2="44667"/>
                        <a14:foregroundMark x1="30667" y1="44667" x2="34111" y2="55667"/>
                        <a14:foregroundMark x1="34111" y1="55667" x2="62778" y2="42444"/>
                        <a14:foregroundMark x1="62778" y1="42444" x2="63556" y2="34000"/>
                        <a14:foregroundMark x1="63556" y1="34000" x2="60444" y2="27667"/>
                        <a14:foregroundMark x1="60444" y1="27667" x2="47000" y2="44778"/>
                        <a14:foregroundMark x1="47000" y1="44778" x2="42111" y2="36889"/>
                        <a14:foregroundMark x1="42111" y1="36889" x2="42222" y2="29556"/>
                        <a14:foregroundMark x1="42222" y1="29556" x2="37556" y2="24556"/>
                        <a14:foregroundMark x1="37556" y1="24556" x2="31222" y2="36444"/>
                        <a14:foregroundMark x1="31222" y1="36444" x2="29778" y2="44222"/>
                        <a14:foregroundMark x1="29778" y1="44222" x2="34222" y2="51444"/>
                        <a14:foregroundMark x1="34222" y1="51444" x2="48444" y2="51333"/>
                        <a14:foregroundMark x1="48444" y1="51333" x2="56778" y2="46889"/>
                        <a14:foregroundMark x1="56778" y1="46889" x2="61444" y2="41333"/>
                        <a14:foregroundMark x1="61444" y1="41333" x2="60111" y2="30889"/>
                        <a14:foregroundMark x1="60111" y1="30889" x2="48111" y2="44667"/>
                        <a14:foregroundMark x1="48111" y1="44667" x2="41111" y2="41444"/>
                        <a14:foregroundMark x1="41111" y1="41444" x2="41778" y2="30889"/>
                        <a14:foregroundMark x1="41778" y1="30889" x2="37556" y2="24667"/>
                        <a14:foregroundMark x1="60444" y1="31667" x2="38000" y2="47444"/>
                        <a14:foregroundMark x1="38000" y1="47444" x2="40222" y2="55333"/>
                        <a14:foregroundMark x1="40222" y1="55333" x2="52778" y2="49444"/>
                        <a14:foregroundMark x1="52778" y1="49444" x2="59444" y2="43556"/>
                        <a14:foregroundMark x1="59444" y1="43556" x2="62222" y2="35667"/>
                        <a14:foregroundMark x1="62222" y1="35667" x2="60444" y2="32222"/>
                        <a14:foregroundMark x1="59667" y1="33333" x2="42556" y2="48111"/>
                        <a14:foregroundMark x1="42556" y1="48111" x2="50889" y2="48444"/>
                        <a14:foregroundMark x1="50889" y1="48444" x2="56778" y2="43333"/>
                        <a14:foregroundMark x1="56778" y1="43333" x2="59667" y2="34667"/>
                        <a14:foregroundMark x1="59667" y1="34667" x2="58667" y2="33000"/>
                        <a14:foregroundMark x1="34778" y1="34667" x2="30778" y2="42222"/>
                        <a14:foregroundMark x1="30778" y1="42222" x2="32222" y2="50222"/>
                        <a14:foregroundMark x1="32222" y1="50222" x2="38000" y2="46333"/>
                        <a14:foregroundMark x1="38000" y1="46333" x2="36778" y2="35556"/>
                        <a14:foregroundMark x1="36778" y1="35556" x2="35222" y2="34444"/>
                        <a14:foregroundMark x1="39333" y1="63778" x2="32667" y2="69444"/>
                        <a14:foregroundMark x1="32667" y1="69444" x2="40444" y2="77444"/>
                        <a14:foregroundMark x1="40444" y1="77444" x2="64111" y2="72889"/>
                        <a14:foregroundMark x1="64111" y1="72889" x2="62667" y2="65556"/>
                        <a14:foregroundMark x1="62667" y1="65556" x2="39667" y2="63556"/>
                        <a14:foregroundMark x1="42778" y1="64667" x2="43222" y2="75333"/>
                        <a14:foregroundMark x1="43222" y1="75333" x2="51889" y2="77222"/>
                        <a14:foregroundMark x1="51889" y1="77222" x2="60889" y2="74667"/>
                        <a14:foregroundMark x1="60889" y1="74667" x2="63889" y2="67889"/>
                        <a14:foregroundMark x1="63889" y1="67889" x2="43111" y2="65222"/>
                        <a14:foregroundMark x1="43111" y1="65222" x2="42889" y2="64222"/>
                      </a14:backgroundRemoval>
                    </a14:imgEffect>
                  </a14:imgLayer>
                </a14:imgProps>
              </a:ext>
              <a:ext uri="{28A0092B-C50C-407E-A947-70E740481C1C}">
                <a14:useLocalDpi xmlns:a14="http://schemas.microsoft.com/office/drawing/2010/main" val="0"/>
              </a:ext>
            </a:extLst>
          </a:blip>
          <a:stretch>
            <a:fillRect/>
          </a:stretch>
        </p:blipFill>
        <p:spPr>
          <a:xfrm>
            <a:off x="4341219" y="2144850"/>
            <a:ext cx="1107248" cy="1107248"/>
          </a:xfrm>
          <a:prstGeom prst="rect">
            <a:avLst/>
          </a:prstGeom>
        </p:spPr>
      </p:pic>
      <p:pic>
        <p:nvPicPr>
          <p:cNvPr id="27" name="Picture 26" descr="A bottle of water&#10;&#10;Description automatically generated with low confidence">
            <a:extLst>
              <a:ext uri="{FF2B5EF4-FFF2-40B4-BE49-F238E27FC236}">
                <a16:creationId xmlns:a16="http://schemas.microsoft.com/office/drawing/2014/main" id="{7B2E59FA-A158-DB7C-D2E0-4734B66DC94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11339" y="3853487"/>
            <a:ext cx="2013774" cy="2013774"/>
          </a:xfrm>
          <a:prstGeom prst="rect">
            <a:avLst/>
          </a:prstGeom>
        </p:spPr>
      </p:pic>
      <p:pic>
        <p:nvPicPr>
          <p:cNvPr id="28" name="Picture 27" descr="Text&#10;&#10;Description automatically generated">
            <a:extLst>
              <a:ext uri="{FF2B5EF4-FFF2-40B4-BE49-F238E27FC236}">
                <a16:creationId xmlns:a16="http://schemas.microsoft.com/office/drawing/2014/main" id="{4802CB4C-53EA-6602-534F-B5DE02459E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988" y="4163925"/>
            <a:ext cx="1165723" cy="1308968"/>
          </a:xfrm>
          <a:prstGeom prst="rect">
            <a:avLst/>
          </a:prstGeom>
        </p:spPr>
      </p:pic>
      <p:pic>
        <p:nvPicPr>
          <p:cNvPr id="29" name="Picture 28">
            <a:extLst>
              <a:ext uri="{FF2B5EF4-FFF2-40B4-BE49-F238E27FC236}">
                <a16:creationId xmlns:a16="http://schemas.microsoft.com/office/drawing/2014/main" id="{494634CB-80DE-0A8B-96AA-6BB2E6693C4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01770" y="3821181"/>
            <a:ext cx="1851198" cy="1851198"/>
          </a:xfrm>
          <a:prstGeom prst="rect">
            <a:avLst/>
          </a:prstGeom>
        </p:spPr>
      </p:pic>
      <p:sp>
        <p:nvSpPr>
          <p:cNvPr id="30" name="TextBox 29">
            <a:extLst>
              <a:ext uri="{FF2B5EF4-FFF2-40B4-BE49-F238E27FC236}">
                <a16:creationId xmlns:a16="http://schemas.microsoft.com/office/drawing/2014/main" id="{A4EE2A01-2540-102A-F631-3AD883C03CD3}"/>
              </a:ext>
            </a:extLst>
          </p:cNvPr>
          <p:cNvSpPr txBox="1"/>
          <p:nvPr/>
        </p:nvSpPr>
        <p:spPr>
          <a:xfrm>
            <a:off x="4150654" y="5743303"/>
            <a:ext cx="1391580"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Plastic Bag</a:t>
            </a:r>
          </a:p>
        </p:txBody>
      </p:sp>
      <p:pic>
        <p:nvPicPr>
          <p:cNvPr id="31" name="Picture 30" descr="A close-up of a battery&#10;&#10;Description automatically generated with low confidence">
            <a:extLst>
              <a:ext uri="{FF2B5EF4-FFF2-40B4-BE49-F238E27FC236}">
                <a16:creationId xmlns:a16="http://schemas.microsoft.com/office/drawing/2014/main" id="{59B4D655-48CD-2EC4-7E39-EE3591905F6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66880" y="1819735"/>
            <a:ext cx="1820121" cy="1820121"/>
          </a:xfrm>
          <a:prstGeom prst="rect">
            <a:avLst/>
          </a:prstGeom>
        </p:spPr>
      </p:pic>
      <p:pic>
        <p:nvPicPr>
          <p:cNvPr id="32" name="Picture 31" descr="A picture containing toaster, appliance, kitchen appliance&#10;&#10;Description automatically generated">
            <a:extLst>
              <a:ext uri="{FF2B5EF4-FFF2-40B4-BE49-F238E27FC236}">
                <a16:creationId xmlns:a16="http://schemas.microsoft.com/office/drawing/2014/main" id="{FF7C921D-4A7C-3973-FF20-F3A7158D432C}"/>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9000" r="95600">
                        <a14:foregroundMark x1="10000" y1="23400" x2="16600" y2="44800"/>
                        <a14:foregroundMark x1="16600" y1="44800" x2="12800" y2="69400"/>
                        <a14:foregroundMark x1="12800" y1="69400" x2="4600" y2="60400"/>
                        <a14:foregroundMark x1="4600" y1="60400" x2="5400" y2="35400"/>
                        <a14:foregroundMark x1="5400" y1="35400" x2="9000" y2="22800"/>
                        <a14:foregroundMark x1="9000" y1="22800" x2="10200" y2="22400"/>
                        <a14:foregroundMark x1="72400" y1="32000" x2="78400" y2="54600"/>
                        <a14:foregroundMark x1="78400" y1="54600" x2="80600" y2="81400"/>
                        <a14:foregroundMark x1="80600" y1="81400" x2="96400" y2="62600"/>
                        <a14:foregroundMark x1="96400" y1="62600" x2="98000" y2="39000"/>
                        <a14:foregroundMark x1="98000" y1="39000" x2="95600" y2="25200"/>
                        <a14:foregroundMark x1="95600" y1="25200" x2="88000" y2="16400"/>
                        <a14:foregroundMark x1="88000" y1="16400" x2="75000" y2="19200"/>
                        <a14:foregroundMark x1="75000" y1="19200" x2="72600" y2="32800"/>
                        <a14:foregroundMark x1="83600" y1="16000" x2="44600" y2="11200"/>
                        <a14:foregroundMark x1="44600" y1="11200" x2="54600" y2="18000"/>
                        <a14:foregroundMark x1="54600" y1="18000" x2="64800" y2="14600"/>
                        <a14:foregroundMark x1="64800" y1="14600" x2="73400" y2="20200"/>
                        <a14:foregroundMark x1="73400" y1="20200" x2="85200" y2="16600"/>
                        <a14:foregroundMark x1="85200" y1="16600" x2="84200" y2="15600"/>
                      </a14:backgroundRemoval>
                    </a14:imgEffect>
                  </a14:imgLayer>
                </a14:imgProps>
              </a:ext>
              <a:ext uri="{28A0092B-C50C-407E-A947-70E740481C1C}">
                <a14:useLocalDpi xmlns:a14="http://schemas.microsoft.com/office/drawing/2010/main" val="0"/>
              </a:ext>
            </a:extLst>
          </a:blip>
          <a:stretch>
            <a:fillRect/>
          </a:stretch>
        </p:blipFill>
        <p:spPr>
          <a:xfrm>
            <a:off x="8125038" y="2063342"/>
            <a:ext cx="1361600" cy="1361600"/>
          </a:xfrm>
          <a:prstGeom prst="rect">
            <a:avLst/>
          </a:prstGeom>
        </p:spPr>
      </p:pic>
      <p:pic>
        <p:nvPicPr>
          <p:cNvPr id="33" name="Picture 32" descr="A picture containing cup, mug&#10;&#10;Description automatically generated">
            <a:extLst>
              <a:ext uri="{FF2B5EF4-FFF2-40B4-BE49-F238E27FC236}">
                <a16:creationId xmlns:a16="http://schemas.microsoft.com/office/drawing/2014/main" id="{51A7F63E-DB18-5F8E-4FD7-F6C9BCA75002}"/>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860527" y="1651672"/>
            <a:ext cx="1820121" cy="1820121"/>
          </a:xfrm>
          <a:prstGeom prst="rect">
            <a:avLst/>
          </a:prstGeom>
        </p:spPr>
      </p:pic>
      <p:pic>
        <p:nvPicPr>
          <p:cNvPr id="34" name="Picture 33" descr="A picture containing text, purple, floor, indoor&#10;&#10;Description automatically generated">
            <a:extLst>
              <a:ext uri="{FF2B5EF4-FFF2-40B4-BE49-F238E27FC236}">
                <a16:creationId xmlns:a16="http://schemas.microsoft.com/office/drawing/2014/main" id="{50B9C490-8578-8DC1-45EB-DB45E709E75D}"/>
              </a:ext>
            </a:extLst>
          </p:cNvPr>
          <p:cNvPicPr>
            <a:picLocks noChangeAspect="1"/>
          </p:cNvPicPr>
          <p:nvPr/>
        </p:nvPicPr>
        <p:blipFill rotWithShape="1">
          <a:blip r:embed="rId20">
            <a:extLst>
              <a:ext uri="{28A0092B-C50C-407E-A947-70E740481C1C}">
                <a14:useLocalDpi xmlns:a14="http://schemas.microsoft.com/office/drawing/2010/main" val="0"/>
              </a:ext>
            </a:extLst>
          </a:blip>
          <a:srcRect l="26855" t="4846" r="27459" b="2884"/>
          <a:stretch/>
        </p:blipFill>
        <p:spPr>
          <a:xfrm>
            <a:off x="6658092" y="4291793"/>
            <a:ext cx="618877" cy="1249930"/>
          </a:xfrm>
          <a:prstGeom prst="rect">
            <a:avLst/>
          </a:prstGeom>
        </p:spPr>
      </p:pic>
      <p:pic>
        <p:nvPicPr>
          <p:cNvPr id="56" name="Picture 55" descr="A white bottle of shampoo&#10;&#10;Description automatically generated with low confidence">
            <a:extLst>
              <a:ext uri="{FF2B5EF4-FFF2-40B4-BE49-F238E27FC236}">
                <a16:creationId xmlns:a16="http://schemas.microsoft.com/office/drawing/2014/main" id="{B1F05B85-A380-4F9A-FC41-03316246F0B7}"/>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786" b="89881" l="10000" r="98667">
                        <a14:foregroundMark x1="30000" y1="2381" x2="7333" y2="67262"/>
                        <a14:foregroundMark x1="7333" y1="67262" x2="10667" y2="87202"/>
                        <a14:foregroundMark x1="10667" y1="87202" x2="51333" y2="96726"/>
                        <a14:foregroundMark x1="51333" y1="96726" x2="87333" y2="94345"/>
                        <a14:foregroundMark x1="87333" y1="94345" x2="98667" y2="80060"/>
                        <a14:foregroundMark x1="98667" y1="80060" x2="96000" y2="36310"/>
                        <a14:foregroundMark x1="96000" y1="36310" x2="77333" y2="19940"/>
                        <a14:foregroundMark x1="77333" y1="19940" x2="70667" y2="4464"/>
                        <a14:foregroundMark x1="70667" y1="4464" x2="36667" y2="2083"/>
                        <a14:foregroundMark x1="36667" y1="2083" x2="28667" y2="3571"/>
                        <a14:foregroundMark x1="33333" y1="69345" x2="20667" y2="83631"/>
                        <a14:foregroundMark x1="20667" y1="83631" x2="53333" y2="94643"/>
                        <a14:foregroundMark x1="53333" y1="94643" x2="87333" y2="90179"/>
                        <a14:foregroundMark x1="87333" y1="90179" x2="98667" y2="70536"/>
                        <a14:foregroundMark x1="98667" y1="70536" x2="30667" y2="69643"/>
                      </a14:backgroundRemoval>
                    </a14:imgEffect>
                  </a14:imgLayer>
                </a14:imgProps>
              </a:ext>
              <a:ext uri="{28A0092B-C50C-407E-A947-70E740481C1C}">
                <a14:useLocalDpi xmlns:a14="http://schemas.microsoft.com/office/drawing/2010/main" val="0"/>
              </a:ext>
            </a:extLst>
          </a:blip>
          <a:stretch>
            <a:fillRect/>
          </a:stretch>
        </p:blipFill>
        <p:spPr>
          <a:xfrm>
            <a:off x="8608952" y="4120632"/>
            <a:ext cx="710827" cy="1592252"/>
          </a:xfrm>
          <a:prstGeom prst="rect">
            <a:avLst/>
          </a:prstGeom>
        </p:spPr>
      </p:pic>
      <p:pic>
        <p:nvPicPr>
          <p:cNvPr id="57" name="Picture 56" descr="A picture containing text, keyboard, electronics, calculator&#10;&#10;Description automatically generated">
            <a:extLst>
              <a:ext uri="{FF2B5EF4-FFF2-40B4-BE49-F238E27FC236}">
                <a16:creationId xmlns:a16="http://schemas.microsoft.com/office/drawing/2014/main" id="{2C89FC73-70DB-61FA-23EA-755D4402E88E}"/>
              </a:ext>
            </a:extLst>
          </p:cNvPr>
          <p:cNvPicPr>
            <a:picLocks noChangeAspect="1"/>
          </p:cNvPicPr>
          <p:nvPr/>
        </p:nvPicPr>
        <p:blipFill rotWithShape="1">
          <a:blip r:embed="rId23">
            <a:extLst>
              <a:ext uri="{28A0092B-C50C-407E-A947-70E740481C1C}">
                <a14:useLocalDpi xmlns:a14="http://schemas.microsoft.com/office/drawing/2010/main" val="0"/>
              </a:ext>
            </a:extLst>
          </a:blip>
          <a:srcRect l="6848" t="4878" r="6580" b="5781"/>
          <a:stretch/>
        </p:blipFill>
        <p:spPr>
          <a:xfrm>
            <a:off x="10433113" y="4453478"/>
            <a:ext cx="911740" cy="1134046"/>
          </a:xfrm>
          <a:prstGeom prst="rect">
            <a:avLst/>
          </a:prstGeom>
        </p:spPr>
      </p:pic>
    </p:spTree>
    <p:extLst>
      <p:ext uri="{BB962C8B-B14F-4D97-AF65-F5344CB8AC3E}">
        <p14:creationId xmlns:p14="http://schemas.microsoft.com/office/powerpoint/2010/main" val="3948144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1A8C0-A080-161B-CFED-3412454342EB}"/>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3" name="TextBox 2">
            <a:extLst>
              <a:ext uri="{FF2B5EF4-FFF2-40B4-BE49-F238E27FC236}">
                <a16:creationId xmlns:a16="http://schemas.microsoft.com/office/drawing/2014/main" id="{DD400BA9-B4F6-B827-E987-70671C674ABE}"/>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4" name="TextBox 3">
            <a:extLst>
              <a:ext uri="{FF2B5EF4-FFF2-40B4-BE49-F238E27FC236}">
                <a16:creationId xmlns:a16="http://schemas.microsoft.com/office/drawing/2014/main" id="{5A76E9DE-CE9A-A3D7-E922-9A44E2DFB363}"/>
              </a:ext>
            </a:extLst>
          </p:cNvPr>
          <p:cNvSpPr txBox="1"/>
          <p:nvPr/>
        </p:nvSpPr>
        <p:spPr>
          <a:xfrm>
            <a:off x="439076" y="3483370"/>
            <a:ext cx="1501458"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Food waste</a:t>
            </a:r>
            <a:endParaRPr lang="en-US" sz="1600" dirty="0"/>
          </a:p>
        </p:txBody>
      </p:sp>
      <p:sp>
        <p:nvSpPr>
          <p:cNvPr id="5" name="TextBox 4">
            <a:extLst>
              <a:ext uri="{FF2B5EF4-FFF2-40B4-BE49-F238E27FC236}">
                <a16:creationId xmlns:a16="http://schemas.microsoft.com/office/drawing/2014/main" id="{FFF4FE5E-49D4-732B-E45B-59BDFF9B4D0F}"/>
              </a:ext>
            </a:extLst>
          </p:cNvPr>
          <p:cNvSpPr txBox="1"/>
          <p:nvPr/>
        </p:nvSpPr>
        <p:spPr>
          <a:xfrm>
            <a:off x="2283105" y="3496976"/>
            <a:ext cx="1449137" cy="646986"/>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Veggie/fruit peeling</a:t>
            </a:r>
            <a:endParaRPr lang="en-US" sz="1600" dirty="0"/>
          </a:p>
        </p:txBody>
      </p:sp>
      <p:sp>
        <p:nvSpPr>
          <p:cNvPr id="10" name="TextBox 9">
            <a:extLst>
              <a:ext uri="{FF2B5EF4-FFF2-40B4-BE49-F238E27FC236}">
                <a16:creationId xmlns:a16="http://schemas.microsoft.com/office/drawing/2014/main" id="{5CFDE519-A1D3-9425-6BD0-17412F2F9265}"/>
              </a:ext>
            </a:extLst>
          </p:cNvPr>
          <p:cNvSpPr txBox="1"/>
          <p:nvPr/>
        </p:nvSpPr>
        <p:spPr>
          <a:xfrm>
            <a:off x="4102291" y="3518545"/>
            <a:ext cx="1449137" cy="646986"/>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Grass Clipping</a:t>
            </a:r>
            <a:endParaRPr lang="en-US" sz="1600" dirty="0"/>
          </a:p>
        </p:txBody>
      </p:sp>
      <p:sp>
        <p:nvSpPr>
          <p:cNvPr id="11" name="Rectangle 10">
            <a:extLst>
              <a:ext uri="{FF2B5EF4-FFF2-40B4-BE49-F238E27FC236}">
                <a16:creationId xmlns:a16="http://schemas.microsoft.com/office/drawing/2014/main" id="{9E021BD6-B5B0-6309-04CA-72CF7FC69674}"/>
              </a:ext>
            </a:extLst>
          </p:cNvPr>
          <p:cNvSpPr/>
          <p:nvPr/>
        </p:nvSpPr>
        <p:spPr>
          <a:xfrm>
            <a:off x="439076" y="1270476"/>
            <a:ext cx="5115259" cy="4654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Put in </a:t>
            </a:r>
          </a:p>
        </p:txBody>
      </p:sp>
      <p:sp>
        <p:nvSpPr>
          <p:cNvPr id="35" name="TextBox 34">
            <a:extLst>
              <a:ext uri="{FF2B5EF4-FFF2-40B4-BE49-F238E27FC236}">
                <a16:creationId xmlns:a16="http://schemas.microsoft.com/office/drawing/2014/main" id="{43030EB3-42BA-3387-C779-D2A91D3A7B9E}"/>
              </a:ext>
            </a:extLst>
          </p:cNvPr>
          <p:cNvSpPr txBox="1"/>
          <p:nvPr/>
        </p:nvSpPr>
        <p:spPr>
          <a:xfrm>
            <a:off x="6266371" y="3492023"/>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Soil</a:t>
            </a:r>
            <a:endParaRPr lang="en-US" sz="1600" dirty="0">
              <a:solidFill>
                <a:schemeClr val="bg1"/>
              </a:solidFill>
            </a:endParaRPr>
          </a:p>
        </p:txBody>
      </p:sp>
      <p:sp>
        <p:nvSpPr>
          <p:cNvPr id="36" name="TextBox 35">
            <a:extLst>
              <a:ext uri="{FF2B5EF4-FFF2-40B4-BE49-F238E27FC236}">
                <a16:creationId xmlns:a16="http://schemas.microsoft.com/office/drawing/2014/main" id="{5C8D9BDA-55BF-48DF-B94E-9E68218DF25E}"/>
              </a:ext>
            </a:extLst>
          </p:cNvPr>
          <p:cNvSpPr txBox="1"/>
          <p:nvPr/>
        </p:nvSpPr>
        <p:spPr>
          <a:xfrm>
            <a:off x="10181871" y="3487076"/>
            <a:ext cx="1449137"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Raw meat</a:t>
            </a:r>
          </a:p>
        </p:txBody>
      </p:sp>
      <p:sp>
        <p:nvSpPr>
          <p:cNvPr id="37" name="TextBox 36">
            <a:extLst>
              <a:ext uri="{FF2B5EF4-FFF2-40B4-BE49-F238E27FC236}">
                <a16:creationId xmlns:a16="http://schemas.microsoft.com/office/drawing/2014/main" id="{09796C5D-BFCA-B4B3-F162-9CD7C7870A37}"/>
              </a:ext>
            </a:extLst>
          </p:cNvPr>
          <p:cNvSpPr txBox="1"/>
          <p:nvPr/>
        </p:nvSpPr>
        <p:spPr>
          <a:xfrm>
            <a:off x="6308523" y="5511538"/>
            <a:ext cx="1391581"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Animal Bone</a:t>
            </a:r>
          </a:p>
        </p:txBody>
      </p:sp>
      <p:sp>
        <p:nvSpPr>
          <p:cNvPr id="38" name="Rectangle 37">
            <a:extLst>
              <a:ext uri="{FF2B5EF4-FFF2-40B4-BE49-F238E27FC236}">
                <a16:creationId xmlns:a16="http://schemas.microsoft.com/office/drawing/2014/main" id="{97D9AF0D-E391-78DC-8D0F-17736A0CE3E5}"/>
              </a:ext>
            </a:extLst>
          </p:cNvPr>
          <p:cNvSpPr/>
          <p:nvPr/>
        </p:nvSpPr>
        <p:spPr>
          <a:xfrm>
            <a:off x="6264535" y="1243145"/>
            <a:ext cx="5366473" cy="465469"/>
          </a:xfrm>
          <a:prstGeom prst="rect">
            <a:avLst/>
          </a:prstGeom>
          <a:noFill/>
          <a:ln w="285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Not put in </a:t>
            </a:r>
          </a:p>
        </p:txBody>
      </p:sp>
      <p:sp>
        <p:nvSpPr>
          <p:cNvPr id="39" name="TextBox 38">
            <a:extLst>
              <a:ext uri="{FF2B5EF4-FFF2-40B4-BE49-F238E27FC236}">
                <a16:creationId xmlns:a16="http://schemas.microsoft.com/office/drawing/2014/main" id="{62911A1F-9052-CEF1-806D-7F3DA47E7CB8}"/>
              </a:ext>
            </a:extLst>
          </p:cNvPr>
          <p:cNvSpPr txBox="1"/>
          <p:nvPr/>
        </p:nvSpPr>
        <p:spPr>
          <a:xfrm>
            <a:off x="436434" y="5511538"/>
            <a:ext cx="1501458" cy="646986"/>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Used tissue</a:t>
            </a:r>
          </a:p>
          <a:p>
            <a:pPr algn="ctr"/>
            <a:r>
              <a:rPr lang="en-US" sz="1600" dirty="0">
                <a:latin typeface="Arial" panose="020B0604020202020204" pitchFamily="34" charset="0"/>
                <a:cs typeface="Arial" panose="020B0604020202020204" pitchFamily="34" charset="0"/>
              </a:rPr>
              <a:t>paper towel</a:t>
            </a:r>
            <a:endParaRPr lang="en-US" sz="1600" dirty="0"/>
          </a:p>
        </p:txBody>
      </p:sp>
      <p:pic>
        <p:nvPicPr>
          <p:cNvPr id="40" name="Picture 39">
            <a:extLst>
              <a:ext uri="{FF2B5EF4-FFF2-40B4-BE49-F238E27FC236}">
                <a16:creationId xmlns:a16="http://schemas.microsoft.com/office/drawing/2014/main" id="{42535205-2AD2-8441-45B6-F96BD4B4E1B0}"/>
              </a:ext>
            </a:extLst>
          </p:cNvPr>
          <p:cNvPicPr>
            <a:picLocks noChangeAspect="1"/>
          </p:cNvPicPr>
          <p:nvPr/>
        </p:nvPicPr>
        <p:blipFill>
          <a:blip r:embed="rId3"/>
          <a:stretch>
            <a:fillRect/>
          </a:stretch>
        </p:blipFill>
        <p:spPr>
          <a:xfrm>
            <a:off x="-1" y="-1"/>
            <a:ext cx="2374329" cy="861571"/>
          </a:xfrm>
          <a:prstGeom prst="rect">
            <a:avLst/>
          </a:prstGeom>
        </p:spPr>
      </p:pic>
      <p:pic>
        <p:nvPicPr>
          <p:cNvPr id="41" name="Picture 40" descr="A fruit cut in half&#10;&#10;Description automatically generated with low confidence">
            <a:extLst>
              <a:ext uri="{FF2B5EF4-FFF2-40B4-BE49-F238E27FC236}">
                <a16:creationId xmlns:a16="http://schemas.microsoft.com/office/drawing/2014/main" id="{97892629-533D-CE6B-F5F9-285C9CAAC90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56047" y="1801497"/>
            <a:ext cx="1592253" cy="1592253"/>
          </a:xfrm>
          <a:prstGeom prst="rect">
            <a:avLst/>
          </a:prstGeom>
        </p:spPr>
      </p:pic>
      <p:pic>
        <p:nvPicPr>
          <p:cNvPr id="42" name="Picture 41" descr="A picture containing orange&#10;&#10;Description automatically generated">
            <a:extLst>
              <a:ext uri="{FF2B5EF4-FFF2-40B4-BE49-F238E27FC236}">
                <a16:creationId xmlns:a16="http://schemas.microsoft.com/office/drawing/2014/main" id="{99DBA14F-A76C-D2F8-017E-2EFAD690FB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1846198" y="1963660"/>
            <a:ext cx="2217269" cy="1478179"/>
          </a:xfrm>
          <a:prstGeom prst="rect">
            <a:avLst/>
          </a:prstGeom>
        </p:spPr>
      </p:pic>
      <p:pic>
        <p:nvPicPr>
          <p:cNvPr id="43" name="Picture 42" descr="A close-up of a plant&#10;&#10;Description automatically generated with low confidence">
            <a:extLst>
              <a:ext uri="{FF2B5EF4-FFF2-40B4-BE49-F238E27FC236}">
                <a16:creationId xmlns:a16="http://schemas.microsoft.com/office/drawing/2014/main" id="{389A7716-75B4-8B88-00B4-F96C42F29E1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619925" y="1844560"/>
            <a:ext cx="2282340" cy="1671883"/>
          </a:xfrm>
          <a:prstGeom prst="rect">
            <a:avLst/>
          </a:prstGeom>
        </p:spPr>
      </p:pic>
      <p:pic>
        <p:nvPicPr>
          <p:cNvPr id="44" name="Picture 43" descr="A white flower with a black background&#10;&#10;Description automatically generated with medium confidence">
            <a:extLst>
              <a:ext uri="{FF2B5EF4-FFF2-40B4-BE49-F238E27FC236}">
                <a16:creationId xmlns:a16="http://schemas.microsoft.com/office/drawing/2014/main" id="{CE3A25B4-C3B3-27F2-EDD3-5CF9AFD78B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970" y="4078096"/>
            <a:ext cx="2210515" cy="1466453"/>
          </a:xfrm>
          <a:prstGeom prst="rect">
            <a:avLst/>
          </a:prstGeom>
        </p:spPr>
      </p:pic>
      <p:pic>
        <p:nvPicPr>
          <p:cNvPr id="45" name="Picture 44">
            <a:extLst>
              <a:ext uri="{FF2B5EF4-FFF2-40B4-BE49-F238E27FC236}">
                <a16:creationId xmlns:a16="http://schemas.microsoft.com/office/drawing/2014/main" id="{EC595CFB-BC90-09FA-F3A1-52339A94340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55424" y="1821873"/>
            <a:ext cx="1702961" cy="1702961"/>
          </a:xfrm>
          <a:prstGeom prst="rect">
            <a:avLst/>
          </a:prstGeom>
        </p:spPr>
      </p:pic>
      <p:pic>
        <p:nvPicPr>
          <p:cNvPr id="46" name="Picture 2" descr="Nappy definition and meaning | Collins English Dictionary">
            <a:extLst>
              <a:ext uri="{FF2B5EF4-FFF2-40B4-BE49-F238E27FC236}">
                <a16:creationId xmlns:a16="http://schemas.microsoft.com/office/drawing/2014/main" id="{06493E84-397E-2053-88F6-F9BB0AF33989}"/>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47657" y="1865879"/>
            <a:ext cx="2229091" cy="1486804"/>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BB0F0B40-860D-E93B-5766-D65EA8D24045}"/>
              </a:ext>
            </a:extLst>
          </p:cNvPr>
          <p:cNvSpPr txBox="1"/>
          <p:nvPr/>
        </p:nvSpPr>
        <p:spPr>
          <a:xfrm>
            <a:off x="8288743" y="3478423"/>
            <a:ext cx="1307429"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Hygiene</a:t>
            </a:r>
          </a:p>
          <a:p>
            <a:pPr algn="ctr"/>
            <a:r>
              <a:rPr lang="en-US" sz="1600" dirty="0">
                <a:solidFill>
                  <a:schemeClr val="bg1"/>
                </a:solidFill>
                <a:latin typeface="Arial" panose="020B0604020202020204" pitchFamily="34" charset="0"/>
                <a:cs typeface="Arial" panose="020B0604020202020204" pitchFamily="34" charset="0"/>
              </a:rPr>
              <a:t>product</a:t>
            </a:r>
            <a:endParaRPr lang="en-US" sz="1600" dirty="0">
              <a:solidFill>
                <a:schemeClr val="bg1"/>
              </a:solidFill>
            </a:endParaRPr>
          </a:p>
        </p:txBody>
      </p:sp>
      <p:pic>
        <p:nvPicPr>
          <p:cNvPr id="48" name="Picture 47" descr="A piece of raw meat&#10;&#10;Description automatically generated with low confidence">
            <a:extLst>
              <a:ext uri="{FF2B5EF4-FFF2-40B4-BE49-F238E27FC236}">
                <a16:creationId xmlns:a16="http://schemas.microsoft.com/office/drawing/2014/main" id="{08F1D920-14AF-F813-47C6-8220312DB96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713613" y="1876209"/>
            <a:ext cx="2122340" cy="1414893"/>
          </a:xfrm>
          <a:prstGeom prst="rect">
            <a:avLst/>
          </a:prstGeom>
        </p:spPr>
      </p:pic>
      <p:pic>
        <p:nvPicPr>
          <p:cNvPr id="49" name="Picture 48" descr="A picture containing tool&#10;&#10;Description automatically generated">
            <a:extLst>
              <a:ext uri="{FF2B5EF4-FFF2-40B4-BE49-F238E27FC236}">
                <a16:creationId xmlns:a16="http://schemas.microsoft.com/office/drawing/2014/main" id="{148E1592-AB0A-744E-F895-66063F9C621A}"/>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02200" y="4275954"/>
            <a:ext cx="1371600" cy="1097280"/>
          </a:xfrm>
          <a:prstGeom prst="rect">
            <a:avLst/>
          </a:prstGeom>
        </p:spPr>
      </p:pic>
    </p:spTree>
    <p:extLst>
      <p:ext uri="{BB962C8B-B14F-4D97-AF65-F5344CB8AC3E}">
        <p14:creationId xmlns:p14="http://schemas.microsoft.com/office/powerpoint/2010/main" val="110600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1912E4-64EF-63DA-2CCD-A5D9D6759208}"/>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3" name="TextBox 2">
            <a:extLst>
              <a:ext uri="{FF2B5EF4-FFF2-40B4-BE49-F238E27FC236}">
                <a16:creationId xmlns:a16="http://schemas.microsoft.com/office/drawing/2014/main" id="{A76FD136-62FF-A796-4263-10BE2D524A65}"/>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4" name="TextBox 3">
            <a:extLst>
              <a:ext uri="{FF2B5EF4-FFF2-40B4-BE49-F238E27FC236}">
                <a16:creationId xmlns:a16="http://schemas.microsoft.com/office/drawing/2014/main" id="{BF9958F9-1B6E-FCEA-A393-5087219716AD}"/>
              </a:ext>
            </a:extLst>
          </p:cNvPr>
          <p:cNvSpPr txBox="1"/>
          <p:nvPr/>
        </p:nvSpPr>
        <p:spPr>
          <a:xfrm>
            <a:off x="925551" y="468351"/>
            <a:ext cx="1035948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Other</a:t>
            </a:r>
          </a:p>
        </p:txBody>
      </p:sp>
      <p:sp>
        <p:nvSpPr>
          <p:cNvPr id="5" name="TextBox 4">
            <a:extLst>
              <a:ext uri="{FF2B5EF4-FFF2-40B4-BE49-F238E27FC236}">
                <a16:creationId xmlns:a16="http://schemas.microsoft.com/office/drawing/2014/main" id="{FFA54747-8F36-10C6-5F13-97E021BF2691}"/>
              </a:ext>
            </a:extLst>
          </p:cNvPr>
          <p:cNvSpPr txBox="1"/>
          <p:nvPr/>
        </p:nvSpPr>
        <p:spPr>
          <a:xfrm>
            <a:off x="738888" y="2859305"/>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Battery</a:t>
            </a:r>
            <a:endParaRPr lang="en-US" sz="1600" dirty="0">
              <a:solidFill>
                <a:schemeClr val="bg1"/>
              </a:solidFill>
            </a:endParaRPr>
          </a:p>
        </p:txBody>
      </p:sp>
      <p:sp>
        <p:nvSpPr>
          <p:cNvPr id="10" name="TextBox 9">
            <a:extLst>
              <a:ext uri="{FF2B5EF4-FFF2-40B4-BE49-F238E27FC236}">
                <a16:creationId xmlns:a16="http://schemas.microsoft.com/office/drawing/2014/main" id="{1ED57268-A595-9F65-1C12-8CD427FD4132}"/>
              </a:ext>
            </a:extLst>
          </p:cNvPr>
          <p:cNvSpPr txBox="1"/>
          <p:nvPr/>
        </p:nvSpPr>
        <p:spPr>
          <a:xfrm>
            <a:off x="637487" y="5377604"/>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Appliance</a:t>
            </a:r>
            <a:endParaRPr lang="en-US" sz="1600" dirty="0">
              <a:solidFill>
                <a:schemeClr val="bg1"/>
              </a:solidFill>
            </a:endParaRPr>
          </a:p>
        </p:txBody>
      </p:sp>
      <p:sp>
        <p:nvSpPr>
          <p:cNvPr id="11" name="TextBox 10">
            <a:extLst>
              <a:ext uri="{FF2B5EF4-FFF2-40B4-BE49-F238E27FC236}">
                <a16:creationId xmlns:a16="http://schemas.microsoft.com/office/drawing/2014/main" id="{842EF063-13B9-8438-94C3-5D3CFCD60BED}"/>
              </a:ext>
            </a:extLst>
          </p:cNvPr>
          <p:cNvSpPr txBox="1"/>
          <p:nvPr/>
        </p:nvSpPr>
        <p:spPr>
          <a:xfrm>
            <a:off x="2688474" y="2859305"/>
            <a:ext cx="1449137"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Pain/Varnish can</a:t>
            </a:r>
          </a:p>
        </p:txBody>
      </p:sp>
      <p:sp>
        <p:nvSpPr>
          <p:cNvPr id="33" name="TextBox 32">
            <a:extLst>
              <a:ext uri="{FF2B5EF4-FFF2-40B4-BE49-F238E27FC236}">
                <a16:creationId xmlns:a16="http://schemas.microsoft.com/office/drawing/2014/main" id="{7C4B1685-F6AF-F10D-2227-09B9D6E1E9C5}"/>
              </a:ext>
            </a:extLst>
          </p:cNvPr>
          <p:cNvSpPr txBox="1"/>
          <p:nvPr/>
        </p:nvSpPr>
        <p:spPr>
          <a:xfrm>
            <a:off x="8652829" y="2867652"/>
            <a:ext cx="1626684"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Chemical packaging</a:t>
            </a:r>
            <a:endParaRPr lang="en-US" sz="1600" dirty="0">
              <a:solidFill>
                <a:schemeClr val="bg1"/>
              </a:solidFill>
            </a:endParaRPr>
          </a:p>
        </p:txBody>
      </p:sp>
      <p:sp>
        <p:nvSpPr>
          <p:cNvPr id="34" name="TextBox 33">
            <a:extLst>
              <a:ext uri="{FF2B5EF4-FFF2-40B4-BE49-F238E27FC236}">
                <a16:creationId xmlns:a16="http://schemas.microsoft.com/office/drawing/2014/main" id="{E6F68E64-7553-BBC2-6A21-1B5F1BDB248C}"/>
              </a:ext>
            </a:extLst>
          </p:cNvPr>
          <p:cNvSpPr txBox="1"/>
          <p:nvPr/>
        </p:nvSpPr>
        <p:spPr>
          <a:xfrm>
            <a:off x="10636721" y="2834468"/>
            <a:ext cx="1296625"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Medication packaging</a:t>
            </a:r>
          </a:p>
        </p:txBody>
      </p:sp>
      <p:pic>
        <p:nvPicPr>
          <p:cNvPr id="35" name="Picture 34" descr="A close-up of a battery&#10;&#10;Description automatically generated with low confidence">
            <a:extLst>
              <a:ext uri="{FF2B5EF4-FFF2-40B4-BE49-F238E27FC236}">
                <a16:creationId xmlns:a16="http://schemas.microsoft.com/office/drawing/2014/main" id="{B96E7B54-43DD-89C7-51D7-298EFBC14D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82543" y="1100442"/>
            <a:ext cx="1820121" cy="1820121"/>
          </a:xfrm>
          <a:prstGeom prst="rect">
            <a:avLst/>
          </a:prstGeom>
        </p:spPr>
      </p:pic>
      <p:pic>
        <p:nvPicPr>
          <p:cNvPr id="36" name="Picture 35" descr="A picture containing toaster, appliance, kitchen appliance&#10;&#10;Description automatically generated">
            <a:extLst>
              <a:ext uri="{FF2B5EF4-FFF2-40B4-BE49-F238E27FC236}">
                <a16:creationId xmlns:a16="http://schemas.microsoft.com/office/drawing/2014/main" id="{EB2D7C0F-BDD4-7676-FBC9-210F05DF023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9000" r="95600">
                        <a14:foregroundMark x1="10000" y1="23400" x2="16600" y2="44800"/>
                        <a14:foregroundMark x1="16600" y1="44800" x2="12800" y2="69400"/>
                        <a14:foregroundMark x1="12800" y1="69400" x2="4600" y2="60400"/>
                        <a14:foregroundMark x1="4600" y1="60400" x2="5400" y2="35400"/>
                        <a14:foregroundMark x1="5400" y1="35400" x2="9000" y2="22800"/>
                        <a14:foregroundMark x1="9000" y1="22800" x2="10200" y2="22400"/>
                        <a14:foregroundMark x1="72400" y1="32000" x2="78400" y2="54600"/>
                        <a14:foregroundMark x1="78400" y1="54600" x2="80600" y2="81400"/>
                        <a14:foregroundMark x1="80600" y1="81400" x2="96400" y2="62600"/>
                        <a14:foregroundMark x1="96400" y1="62600" x2="98000" y2="39000"/>
                        <a14:foregroundMark x1="98000" y1="39000" x2="95600" y2="25200"/>
                        <a14:foregroundMark x1="95600" y1="25200" x2="88000" y2="16400"/>
                        <a14:foregroundMark x1="88000" y1="16400" x2="75000" y2="19200"/>
                        <a14:foregroundMark x1="75000" y1="19200" x2="72600" y2="32800"/>
                        <a14:foregroundMark x1="83600" y1="16000" x2="44600" y2="11200"/>
                        <a14:foregroundMark x1="44600" y1="11200" x2="54600" y2="18000"/>
                        <a14:foregroundMark x1="54600" y1="18000" x2="64800" y2="14600"/>
                        <a14:foregroundMark x1="64800" y1="14600" x2="73400" y2="20200"/>
                        <a14:foregroundMark x1="73400" y1="20200" x2="85200" y2="16600"/>
                        <a14:foregroundMark x1="85200" y1="16600" x2="84200" y2="15600"/>
                      </a14:backgroundRemoval>
                    </a14:imgEffect>
                  </a14:imgLayer>
                </a14:imgProps>
              </a:ext>
              <a:ext uri="{28A0092B-C50C-407E-A947-70E740481C1C}">
                <a14:useLocalDpi xmlns:a14="http://schemas.microsoft.com/office/drawing/2010/main" val="0"/>
              </a:ext>
            </a:extLst>
          </a:blip>
          <a:stretch>
            <a:fillRect/>
          </a:stretch>
        </p:blipFill>
        <p:spPr>
          <a:xfrm>
            <a:off x="711802" y="3759727"/>
            <a:ext cx="1361600" cy="1361600"/>
          </a:xfrm>
          <a:prstGeom prst="rect">
            <a:avLst/>
          </a:prstGeom>
        </p:spPr>
      </p:pic>
      <p:pic>
        <p:nvPicPr>
          <p:cNvPr id="37" name="Picture 36" descr="A picture containing cup, mug&#10;&#10;Description automatically generated">
            <a:extLst>
              <a:ext uri="{FF2B5EF4-FFF2-40B4-BE49-F238E27FC236}">
                <a16:creationId xmlns:a16="http://schemas.microsoft.com/office/drawing/2014/main" id="{1D0D7ADB-1596-974C-DF4C-2F5B353D5C8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02983" y="1028127"/>
            <a:ext cx="1820121" cy="1820121"/>
          </a:xfrm>
          <a:prstGeom prst="rect">
            <a:avLst/>
          </a:prstGeom>
        </p:spPr>
      </p:pic>
      <p:pic>
        <p:nvPicPr>
          <p:cNvPr id="38" name="Picture 37" descr="A picture containing text, purple, floor, indoor&#10;&#10;Description automatically generated">
            <a:extLst>
              <a:ext uri="{FF2B5EF4-FFF2-40B4-BE49-F238E27FC236}">
                <a16:creationId xmlns:a16="http://schemas.microsoft.com/office/drawing/2014/main" id="{622DE76B-6B08-2760-E982-4BD1FEE9A672}"/>
              </a:ext>
            </a:extLst>
          </p:cNvPr>
          <p:cNvPicPr>
            <a:picLocks noChangeAspect="1"/>
          </p:cNvPicPr>
          <p:nvPr/>
        </p:nvPicPr>
        <p:blipFill rotWithShape="1">
          <a:blip r:embed="rId9">
            <a:extLst>
              <a:ext uri="{28A0092B-C50C-407E-A947-70E740481C1C}">
                <a14:useLocalDpi xmlns:a14="http://schemas.microsoft.com/office/drawing/2010/main" val="0"/>
              </a:ext>
            </a:extLst>
          </a:blip>
          <a:srcRect l="26855" t="4846" r="27459" b="2884"/>
          <a:stretch/>
        </p:blipFill>
        <p:spPr>
          <a:xfrm>
            <a:off x="3103603" y="3815562"/>
            <a:ext cx="618877" cy="1249930"/>
          </a:xfrm>
          <a:prstGeom prst="rect">
            <a:avLst/>
          </a:prstGeom>
        </p:spPr>
      </p:pic>
      <p:pic>
        <p:nvPicPr>
          <p:cNvPr id="39" name="Picture 38" descr="A white bottle of shampoo&#10;&#10;Description automatically generated with low confidence">
            <a:extLst>
              <a:ext uri="{FF2B5EF4-FFF2-40B4-BE49-F238E27FC236}">
                <a16:creationId xmlns:a16="http://schemas.microsoft.com/office/drawing/2014/main" id="{A23B2091-F2A0-ECBB-F7C3-7BB4AFC89C2C}"/>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786" b="89881" l="10000" r="98667">
                        <a14:foregroundMark x1="30000" y1="2381" x2="7333" y2="67262"/>
                        <a14:foregroundMark x1="7333" y1="67262" x2="10667" y2="87202"/>
                        <a14:foregroundMark x1="10667" y1="87202" x2="51333" y2="96726"/>
                        <a14:foregroundMark x1="51333" y1="96726" x2="87333" y2="94345"/>
                        <a14:foregroundMark x1="87333" y1="94345" x2="98667" y2="80060"/>
                        <a14:foregroundMark x1="98667" y1="80060" x2="96000" y2="36310"/>
                        <a14:foregroundMark x1="96000" y1="36310" x2="77333" y2="19940"/>
                        <a14:foregroundMark x1="77333" y1="19940" x2="70667" y2="4464"/>
                        <a14:foregroundMark x1="70667" y1="4464" x2="36667" y2="2083"/>
                        <a14:foregroundMark x1="36667" y1="2083" x2="28667" y2="3571"/>
                        <a14:foregroundMark x1="33333" y1="69345" x2="20667" y2="83631"/>
                        <a14:foregroundMark x1="20667" y1="83631" x2="53333" y2="94643"/>
                        <a14:foregroundMark x1="53333" y1="94643" x2="87333" y2="90179"/>
                        <a14:foregroundMark x1="87333" y1="90179" x2="98667" y2="70536"/>
                        <a14:foregroundMark x1="98667" y1="70536" x2="30667" y2="69643"/>
                      </a14:backgroundRemoval>
                    </a14:imgEffect>
                  </a14:imgLayer>
                </a14:imgProps>
              </a:ext>
              <a:ext uri="{28A0092B-C50C-407E-A947-70E740481C1C}">
                <a14:useLocalDpi xmlns:a14="http://schemas.microsoft.com/office/drawing/2010/main" val="0"/>
              </a:ext>
            </a:extLst>
          </a:blip>
          <a:stretch>
            <a:fillRect/>
          </a:stretch>
        </p:blipFill>
        <p:spPr>
          <a:xfrm>
            <a:off x="8886356" y="1242216"/>
            <a:ext cx="710827" cy="1592252"/>
          </a:xfrm>
          <a:prstGeom prst="rect">
            <a:avLst/>
          </a:prstGeom>
        </p:spPr>
      </p:pic>
      <p:pic>
        <p:nvPicPr>
          <p:cNvPr id="40" name="Picture 39" descr="A picture containing text, keyboard, electronics, calculator&#10;&#10;Description automatically generated">
            <a:extLst>
              <a:ext uri="{FF2B5EF4-FFF2-40B4-BE49-F238E27FC236}">
                <a16:creationId xmlns:a16="http://schemas.microsoft.com/office/drawing/2014/main" id="{229A8519-B45C-4BF1-DD18-5FE42597D212}"/>
              </a:ext>
            </a:extLst>
          </p:cNvPr>
          <p:cNvPicPr>
            <a:picLocks noChangeAspect="1"/>
          </p:cNvPicPr>
          <p:nvPr/>
        </p:nvPicPr>
        <p:blipFill rotWithShape="1">
          <a:blip r:embed="rId12">
            <a:extLst>
              <a:ext uri="{28A0092B-C50C-407E-A947-70E740481C1C}">
                <a14:useLocalDpi xmlns:a14="http://schemas.microsoft.com/office/drawing/2010/main" val="0"/>
              </a:ext>
            </a:extLst>
          </a:blip>
          <a:srcRect l="6848" t="4878" r="6580" b="5781"/>
          <a:stretch/>
        </p:blipFill>
        <p:spPr>
          <a:xfrm>
            <a:off x="10749915" y="1371164"/>
            <a:ext cx="911740" cy="1134046"/>
          </a:xfrm>
          <a:prstGeom prst="rect">
            <a:avLst/>
          </a:prstGeom>
        </p:spPr>
      </p:pic>
      <p:pic>
        <p:nvPicPr>
          <p:cNvPr id="41" name="Picture 40" descr="A white light bulb&#10;&#10;Description automatically generated with medium confidence">
            <a:extLst>
              <a:ext uri="{FF2B5EF4-FFF2-40B4-BE49-F238E27FC236}">
                <a16:creationId xmlns:a16="http://schemas.microsoft.com/office/drawing/2014/main" id="{CD27346B-3385-80F7-033C-6853BE6552E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143" b="90000" l="10000" r="90000">
                        <a14:foregroundMark x1="31786" y1="12429" x2="65071" y2="13000"/>
                        <a14:foregroundMark x1="65071" y1="13000" x2="30714" y2="11429"/>
                        <a14:foregroundMark x1="30714" y1="11429" x2="30357" y2="11786"/>
                        <a14:foregroundMark x1="68071" y1="7000" x2="34786" y2="6286"/>
                        <a14:foregroundMark x1="34786" y1="6286" x2="46143" y2="2143"/>
                      </a14:backgroundRemoval>
                    </a14:imgEffect>
                  </a14:imgLayer>
                </a14:imgProps>
              </a:ext>
              <a:ext uri="{28A0092B-C50C-407E-A947-70E740481C1C}">
                <a14:useLocalDpi xmlns:a14="http://schemas.microsoft.com/office/drawing/2010/main" val="0"/>
              </a:ext>
            </a:extLst>
          </a:blip>
          <a:stretch>
            <a:fillRect/>
          </a:stretch>
        </p:blipFill>
        <p:spPr>
          <a:xfrm>
            <a:off x="4728068" y="1447728"/>
            <a:ext cx="1223987" cy="1223987"/>
          </a:xfrm>
          <a:prstGeom prst="rect">
            <a:avLst/>
          </a:prstGeom>
        </p:spPr>
      </p:pic>
      <p:sp>
        <p:nvSpPr>
          <p:cNvPr id="42" name="TextBox 41">
            <a:extLst>
              <a:ext uri="{FF2B5EF4-FFF2-40B4-BE49-F238E27FC236}">
                <a16:creationId xmlns:a16="http://schemas.microsoft.com/office/drawing/2014/main" id="{02B2E7C6-AEF4-2809-F256-074901C7B668}"/>
              </a:ext>
            </a:extLst>
          </p:cNvPr>
          <p:cNvSpPr txBox="1"/>
          <p:nvPr/>
        </p:nvSpPr>
        <p:spPr>
          <a:xfrm>
            <a:off x="4726305" y="2849814"/>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Light bulb</a:t>
            </a:r>
            <a:endParaRPr lang="en-US" sz="1600" dirty="0">
              <a:solidFill>
                <a:schemeClr val="bg1"/>
              </a:solidFill>
            </a:endParaRPr>
          </a:p>
        </p:txBody>
      </p:sp>
      <p:pic>
        <p:nvPicPr>
          <p:cNvPr id="43" name="Picture 42">
            <a:extLst>
              <a:ext uri="{FF2B5EF4-FFF2-40B4-BE49-F238E27FC236}">
                <a16:creationId xmlns:a16="http://schemas.microsoft.com/office/drawing/2014/main" id="{913AA3C2-25A4-9208-2309-D64F567F1DA1}"/>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2267" b="93000" l="4667" r="98067">
                        <a14:foregroundMark x1="10067" y1="87667" x2="4733" y2="93000"/>
                        <a14:foregroundMark x1="4733" y1="93000" x2="11667" y2="89467"/>
                        <a14:foregroundMark x1="11667" y1="89467" x2="10067" y2="87667"/>
                        <a14:foregroundMark x1="75733" y1="10400" x2="88667" y2="22733"/>
                        <a14:foregroundMark x1="88667" y1="22733" x2="95467" y2="17867"/>
                        <a14:foregroundMark x1="95467" y1="17867" x2="98333" y2="10467"/>
                        <a14:foregroundMark x1="98333" y1="10467" x2="93000" y2="3933"/>
                        <a14:foregroundMark x1="93000" y1="3933" x2="85800" y2="1667"/>
                        <a14:foregroundMark x1="85800" y1="1667" x2="79133" y2="6533"/>
                        <a14:foregroundMark x1="79133" y1="6533" x2="75600" y2="11067"/>
                        <a14:foregroundMark x1="76733" y1="9733" x2="83333" y2="17667"/>
                        <a14:foregroundMark x1="83333" y1="17667" x2="90333" y2="22200"/>
                        <a14:foregroundMark x1="90333" y1="22200" x2="97933" y2="16400"/>
                        <a14:foregroundMark x1="97933" y1="16400" x2="97133" y2="7933"/>
                        <a14:foregroundMark x1="97133" y1="7933" x2="92467" y2="2133"/>
                        <a14:foregroundMark x1="92467" y1="2133" x2="85067" y2="2333"/>
                        <a14:foregroundMark x1="85067" y1="2333" x2="79600" y2="6600"/>
                        <a14:foregroundMark x1="79600" y1="6600" x2="76200" y2="11733"/>
                        <a14:foregroundMark x1="93467" y1="4533" x2="93067" y2="13733"/>
                        <a14:foregroundMark x1="93067" y1="13733" x2="98067" y2="8200"/>
                        <a14:foregroundMark x1="98067" y1="8200" x2="93000" y2="3733"/>
                      </a14:backgroundRemoval>
                    </a14:imgEffect>
                  </a14:imgLayer>
                </a14:imgProps>
              </a:ext>
              <a:ext uri="{28A0092B-C50C-407E-A947-70E740481C1C}">
                <a14:useLocalDpi xmlns:a14="http://schemas.microsoft.com/office/drawing/2010/main" val="0"/>
              </a:ext>
            </a:extLst>
          </a:blip>
          <a:srcRect t="3415" r="4092"/>
          <a:stretch/>
        </p:blipFill>
        <p:spPr>
          <a:xfrm>
            <a:off x="6896077" y="1333061"/>
            <a:ext cx="1280865" cy="1289913"/>
          </a:xfrm>
          <a:prstGeom prst="rect">
            <a:avLst/>
          </a:prstGeom>
        </p:spPr>
      </p:pic>
      <p:sp>
        <p:nvSpPr>
          <p:cNvPr id="44" name="TextBox 43">
            <a:extLst>
              <a:ext uri="{FF2B5EF4-FFF2-40B4-BE49-F238E27FC236}">
                <a16:creationId xmlns:a16="http://schemas.microsoft.com/office/drawing/2014/main" id="{8BE31205-6F5E-8637-3DF4-B518D18096A3}"/>
              </a:ext>
            </a:extLst>
          </p:cNvPr>
          <p:cNvSpPr txBox="1"/>
          <p:nvPr/>
        </p:nvSpPr>
        <p:spPr>
          <a:xfrm>
            <a:off x="6583169" y="2859305"/>
            <a:ext cx="1520225"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Thermometer</a:t>
            </a:r>
          </a:p>
        </p:txBody>
      </p:sp>
      <p:sp>
        <p:nvSpPr>
          <p:cNvPr id="45" name="TextBox 44">
            <a:extLst>
              <a:ext uri="{FF2B5EF4-FFF2-40B4-BE49-F238E27FC236}">
                <a16:creationId xmlns:a16="http://schemas.microsoft.com/office/drawing/2014/main" id="{32375AFA-1857-1E14-D46D-9C6C1E65B4D6}"/>
              </a:ext>
            </a:extLst>
          </p:cNvPr>
          <p:cNvSpPr txBox="1"/>
          <p:nvPr/>
        </p:nvSpPr>
        <p:spPr>
          <a:xfrm>
            <a:off x="2637341" y="5386761"/>
            <a:ext cx="1391581"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Electronics</a:t>
            </a:r>
          </a:p>
        </p:txBody>
      </p:sp>
      <p:pic>
        <p:nvPicPr>
          <p:cNvPr id="46" name="Picture 45">
            <a:extLst>
              <a:ext uri="{FF2B5EF4-FFF2-40B4-BE49-F238E27FC236}">
                <a16:creationId xmlns:a16="http://schemas.microsoft.com/office/drawing/2014/main" id="{549787E7-339A-E7A9-0F01-940018EC5DA8}"/>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393835" y="3672603"/>
            <a:ext cx="1972372" cy="1313600"/>
          </a:xfrm>
          <a:prstGeom prst="rect">
            <a:avLst/>
          </a:prstGeom>
        </p:spPr>
      </p:pic>
      <p:sp>
        <p:nvSpPr>
          <p:cNvPr id="47" name="TextBox 46">
            <a:extLst>
              <a:ext uri="{FF2B5EF4-FFF2-40B4-BE49-F238E27FC236}">
                <a16:creationId xmlns:a16="http://schemas.microsoft.com/office/drawing/2014/main" id="{7B5AEC93-0361-34F1-56D7-959D93D29E3D}"/>
              </a:ext>
            </a:extLst>
          </p:cNvPr>
          <p:cNvSpPr txBox="1"/>
          <p:nvPr/>
        </p:nvSpPr>
        <p:spPr>
          <a:xfrm>
            <a:off x="4624906" y="5377603"/>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Bulky waste</a:t>
            </a:r>
          </a:p>
        </p:txBody>
      </p:sp>
      <p:pic>
        <p:nvPicPr>
          <p:cNvPr id="48" name="Picture 47" descr="A close-up of a camera lens&#10;&#10;Description automatically generated with medium confidence">
            <a:extLst>
              <a:ext uri="{FF2B5EF4-FFF2-40B4-BE49-F238E27FC236}">
                <a16:creationId xmlns:a16="http://schemas.microsoft.com/office/drawing/2014/main" id="{56A6BD2C-857A-4BC9-12C1-BF9A9B4A7A1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86797" y="3514638"/>
            <a:ext cx="1557620" cy="1557620"/>
          </a:xfrm>
          <a:prstGeom prst="rect">
            <a:avLst/>
          </a:prstGeom>
        </p:spPr>
      </p:pic>
      <p:sp>
        <p:nvSpPr>
          <p:cNvPr id="49" name="TextBox 48">
            <a:extLst>
              <a:ext uri="{FF2B5EF4-FFF2-40B4-BE49-F238E27FC236}">
                <a16:creationId xmlns:a16="http://schemas.microsoft.com/office/drawing/2014/main" id="{C156D625-2335-C995-0235-8FDCDB005E81}"/>
              </a:ext>
            </a:extLst>
          </p:cNvPr>
          <p:cNvSpPr txBox="1"/>
          <p:nvPr/>
        </p:nvSpPr>
        <p:spPr>
          <a:xfrm>
            <a:off x="6602997" y="5394614"/>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Tire</a:t>
            </a:r>
          </a:p>
        </p:txBody>
      </p:sp>
    </p:spTree>
    <p:extLst>
      <p:ext uri="{BB962C8B-B14F-4D97-AF65-F5344CB8AC3E}">
        <p14:creationId xmlns:p14="http://schemas.microsoft.com/office/powerpoint/2010/main" val="2813515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BADD9B-1BAC-5DB4-C033-1668F9E6F51F}"/>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7" name="TextBox 6">
            <a:extLst>
              <a:ext uri="{FF2B5EF4-FFF2-40B4-BE49-F238E27FC236}">
                <a16:creationId xmlns:a16="http://schemas.microsoft.com/office/drawing/2014/main" id="{D186CCAF-B058-9397-FF1A-AF9FDF21796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8" name="TextBox 7">
            <a:extLst>
              <a:ext uri="{FF2B5EF4-FFF2-40B4-BE49-F238E27FC236}">
                <a16:creationId xmlns:a16="http://schemas.microsoft.com/office/drawing/2014/main" id="{B66689D8-9633-8471-B5D9-FB8326C3FB49}"/>
              </a:ext>
            </a:extLst>
          </p:cNvPr>
          <p:cNvSpPr txBox="1"/>
          <p:nvPr/>
        </p:nvSpPr>
        <p:spPr>
          <a:xfrm>
            <a:off x="635721" y="2821616"/>
            <a:ext cx="1501458"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Oily paper</a:t>
            </a:r>
            <a:endParaRPr lang="en-US" sz="1600" dirty="0"/>
          </a:p>
        </p:txBody>
      </p:sp>
      <p:sp>
        <p:nvSpPr>
          <p:cNvPr id="9" name="TextBox 8">
            <a:extLst>
              <a:ext uri="{FF2B5EF4-FFF2-40B4-BE49-F238E27FC236}">
                <a16:creationId xmlns:a16="http://schemas.microsoft.com/office/drawing/2014/main" id="{1D0C8B79-753C-A400-2DF0-91A1DE13F2AA}"/>
              </a:ext>
            </a:extLst>
          </p:cNvPr>
          <p:cNvSpPr txBox="1"/>
          <p:nvPr/>
        </p:nvSpPr>
        <p:spPr>
          <a:xfrm>
            <a:off x="2456847" y="2817581"/>
            <a:ext cx="1449137"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Hygiene</a:t>
            </a:r>
          </a:p>
          <a:p>
            <a:pPr algn="ctr"/>
            <a:r>
              <a:rPr lang="en-US" sz="1600" dirty="0">
                <a:latin typeface="Arial" panose="020B0604020202020204" pitchFamily="34" charset="0"/>
                <a:cs typeface="Arial" panose="020B0604020202020204" pitchFamily="34" charset="0"/>
              </a:rPr>
              <a:t>product</a:t>
            </a:r>
            <a:endParaRPr lang="en-US" sz="1600" dirty="0"/>
          </a:p>
        </p:txBody>
      </p:sp>
      <p:sp>
        <p:nvSpPr>
          <p:cNvPr id="12" name="TextBox 11">
            <a:extLst>
              <a:ext uri="{FF2B5EF4-FFF2-40B4-BE49-F238E27FC236}">
                <a16:creationId xmlns:a16="http://schemas.microsoft.com/office/drawing/2014/main" id="{C1DDF8C8-6278-F818-9234-344E17560208}"/>
              </a:ext>
            </a:extLst>
          </p:cNvPr>
          <p:cNvSpPr txBox="1"/>
          <p:nvPr/>
        </p:nvSpPr>
        <p:spPr>
          <a:xfrm>
            <a:off x="4309254" y="2857684"/>
            <a:ext cx="1449137"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Chemical packaging</a:t>
            </a:r>
            <a:endParaRPr lang="en-US" sz="1600" dirty="0"/>
          </a:p>
        </p:txBody>
      </p:sp>
      <p:sp>
        <p:nvSpPr>
          <p:cNvPr id="13" name="TextBox 12">
            <a:extLst>
              <a:ext uri="{FF2B5EF4-FFF2-40B4-BE49-F238E27FC236}">
                <a16:creationId xmlns:a16="http://schemas.microsoft.com/office/drawing/2014/main" id="{E9E5BF45-1205-D57C-1C0F-B74E6860176D}"/>
              </a:ext>
            </a:extLst>
          </p:cNvPr>
          <p:cNvSpPr txBox="1"/>
          <p:nvPr/>
        </p:nvSpPr>
        <p:spPr>
          <a:xfrm>
            <a:off x="6304973" y="2884960"/>
            <a:ext cx="1449137"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Raw meat</a:t>
            </a:r>
          </a:p>
        </p:txBody>
      </p:sp>
      <p:sp>
        <p:nvSpPr>
          <p:cNvPr id="14" name="TextBox 13">
            <a:extLst>
              <a:ext uri="{FF2B5EF4-FFF2-40B4-BE49-F238E27FC236}">
                <a16:creationId xmlns:a16="http://schemas.microsoft.com/office/drawing/2014/main" id="{457D2533-5624-7AA0-C7FE-B1CB6716A701}"/>
              </a:ext>
            </a:extLst>
          </p:cNvPr>
          <p:cNvSpPr txBox="1"/>
          <p:nvPr/>
        </p:nvSpPr>
        <p:spPr>
          <a:xfrm>
            <a:off x="8265521" y="2937485"/>
            <a:ext cx="1391581"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Animal Bone</a:t>
            </a:r>
          </a:p>
        </p:txBody>
      </p:sp>
      <p:pic>
        <p:nvPicPr>
          <p:cNvPr id="15" name="Picture 14" descr="A piece of raw meat&#10;&#10;Description automatically generated with low confidence">
            <a:extLst>
              <a:ext uri="{FF2B5EF4-FFF2-40B4-BE49-F238E27FC236}">
                <a16:creationId xmlns:a16="http://schemas.microsoft.com/office/drawing/2014/main" id="{5233CCE6-F69E-7AFD-A67E-7A8E5A4E4A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8373" y="1369856"/>
            <a:ext cx="2122340" cy="1414893"/>
          </a:xfrm>
          <a:prstGeom prst="rect">
            <a:avLst/>
          </a:prstGeom>
        </p:spPr>
      </p:pic>
      <p:pic>
        <p:nvPicPr>
          <p:cNvPr id="16" name="Picture 15" descr="A picture containing tool&#10;&#10;Description automatically generated">
            <a:extLst>
              <a:ext uri="{FF2B5EF4-FFF2-40B4-BE49-F238E27FC236}">
                <a16:creationId xmlns:a16="http://schemas.microsoft.com/office/drawing/2014/main" id="{D2206FFD-969C-0BCB-885F-7B23B07AA38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84250" y="1562044"/>
            <a:ext cx="1371600" cy="1097280"/>
          </a:xfrm>
          <a:prstGeom prst="rect">
            <a:avLst/>
          </a:prstGeom>
        </p:spPr>
      </p:pic>
      <p:pic>
        <p:nvPicPr>
          <p:cNvPr id="17" name="Picture 16">
            <a:extLst>
              <a:ext uri="{FF2B5EF4-FFF2-40B4-BE49-F238E27FC236}">
                <a16:creationId xmlns:a16="http://schemas.microsoft.com/office/drawing/2014/main" id="{C2DB8943-8111-D01F-A228-BE36351035BC}"/>
              </a:ext>
            </a:extLst>
          </p:cNvPr>
          <p:cNvPicPr>
            <a:picLocks noChangeAspect="1"/>
          </p:cNvPicPr>
          <p:nvPr/>
        </p:nvPicPr>
        <p:blipFill>
          <a:blip r:embed="rId7"/>
          <a:stretch>
            <a:fillRect/>
          </a:stretch>
        </p:blipFill>
        <p:spPr>
          <a:xfrm>
            <a:off x="-1" y="0"/>
            <a:ext cx="3028965" cy="970061"/>
          </a:xfrm>
          <a:prstGeom prst="rect">
            <a:avLst/>
          </a:prstGeom>
        </p:spPr>
      </p:pic>
      <p:pic>
        <p:nvPicPr>
          <p:cNvPr id="18" name="Picture 17" descr="A close-up of a rock&#10;&#10;Description automatically generated with low confidence">
            <a:extLst>
              <a:ext uri="{FF2B5EF4-FFF2-40B4-BE49-F238E27FC236}">
                <a16:creationId xmlns:a16="http://schemas.microsoft.com/office/drawing/2014/main" id="{A0D3ADDD-F82F-197B-7DBB-739DBF6887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675" y="1489752"/>
            <a:ext cx="1272288" cy="1272288"/>
          </a:xfrm>
          <a:prstGeom prst="rect">
            <a:avLst/>
          </a:prstGeom>
        </p:spPr>
      </p:pic>
      <p:pic>
        <p:nvPicPr>
          <p:cNvPr id="19" name="Picture 2" descr="Nappy definition and meaning | Collins English Dictionary">
            <a:extLst>
              <a:ext uri="{FF2B5EF4-FFF2-40B4-BE49-F238E27FC236}">
                <a16:creationId xmlns:a16="http://schemas.microsoft.com/office/drawing/2014/main" id="{EBBB52F1-C38D-1E21-E322-08AD0E004F1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33752" y="1267926"/>
            <a:ext cx="2229091" cy="14868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white bottle of shampoo&#10;&#10;Description automatically generated with low confidence">
            <a:extLst>
              <a:ext uri="{FF2B5EF4-FFF2-40B4-BE49-F238E27FC236}">
                <a16:creationId xmlns:a16="http://schemas.microsoft.com/office/drawing/2014/main" id="{B35F7EF8-AE6B-1959-58A0-006467BC50A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786" b="89881" l="10000" r="98667">
                        <a14:foregroundMark x1="30000" y1="2381" x2="7333" y2="67262"/>
                        <a14:foregroundMark x1="7333" y1="67262" x2="10667" y2="87202"/>
                        <a14:foregroundMark x1="10667" y1="87202" x2="51333" y2="96726"/>
                        <a14:foregroundMark x1="51333" y1="96726" x2="87333" y2="94345"/>
                        <a14:foregroundMark x1="87333" y1="94345" x2="98667" y2="80060"/>
                        <a14:foregroundMark x1="98667" y1="80060" x2="96000" y2="36310"/>
                        <a14:foregroundMark x1="96000" y1="36310" x2="77333" y2="19940"/>
                        <a14:foregroundMark x1="77333" y1="19940" x2="70667" y2="4464"/>
                        <a14:foregroundMark x1="70667" y1="4464" x2="36667" y2="2083"/>
                        <a14:foregroundMark x1="36667" y1="2083" x2="28667" y2="3571"/>
                        <a14:foregroundMark x1="33333" y1="69345" x2="20667" y2="83631"/>
                        <a14:foregroundMark x1="20667" y1="83631" x2="53333" y2="94643"/>
                        <a14:foregroundMark x1="53333" y1="94643" x2="87333" y2="90179"/>
                        <a14:foregroundMark x1="87333" y1="90179" x2="98667" y2="70536"/>
                        <a14:foregroundMark x1="98667" y1="70536" x2="30667" y2="69643"/>
                      </a14:backgroundRemoval>
                    </a14:imgEffect>
                  </a14:imgLayer>
                </a14:imgProps>
              </a:ext>
              <a:ext uri="{28A0092B-C50C-407E-A947-70E740481C1C}">
                <a14:useLocalDpi xmlns:a14="http://schemas.microsoft.com/office/drawing/2010/main" val="0"/>
              </a:ext>
            </a:extLst>
          </a:blip>
          <a:stretch>
            <a:fillRect/>
          </a:stretch>
        </p:blipFill>
        <p:spPr>
          <a:xfrm>
            <a:off x="4511632" y="1286455"/>
            <a:ext cx="710827" cy="1592252"/>
          </a:xfrm>
          <a:prstGeom prst="rect">
            <a:avLst/>
          </a:prstGeom>
        </p:spPr>
      </p:pic>
      <p:sp>
        <p:nvSpPr>
          <p:cNvPr id="21" name="TextBox 20">
            <a:extLst>
              <a:ext uri="{FF2B5EF4-FFF2-40B4-BE49-F238E27FC236}">
                <a16:creationId xmlns:a16="http://schemas.microsoft.com/office/drawing/2014/main" id="{8F29DC53-075A-7AA1-2C24-70DF47C8C32A}"/>
              </a:ext>
            </a:extLst>
          </p:cNvPr>
          <p:cNvSpPr txBox="1"/>
          <p:nvPr/>
        </p:nvSpPr>
        <p:spPr>
          <a:xfrm>
            <a:off x="635721" y="5129374"/>
            <a:ext cx="1307429"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Ceramics</a:t>
            </a:r>
            <a:endParaRPr lang="en-US" sz="1600" dirty="0"/>
          </a:p>
        </p:txBody>
      </p:sp>
      <p:sp>
        <p:nvSpPr>
          <p:cNvPr id="22" name="TextBox 21">
            <a:extLst>
              <a:ext uri="{FF2B5EF4-FFF2-40B4-BE49-F238E27FC236}">
                <a16:creationId xmlns:a16="http://schemas.microsoft.com/office/drawing/2014/main" id="{CF8F931C-FF3C-8778-DD7B-A35BB1E09F4F}"/>
              </a:ext>
            </a:extLst>
          </p:cNvPr>
          <p:cNvSpPr txBox="1"/>
          <p:nvPr/>
        </p:nvSpPr>
        <p:spPr>
          <a:xfrm>
            <a:off x="2443709" y="5161940"/>
            <a:ext cx="1510229"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Porcelain</a:t>
            </a:r>
            <a:endParaRPr lang="en-US" sz="1600" dirty="0"/>
          </a:p>
        </p:txBody>
      </p:sp>
      <p:sp>
        <p:nvSpPr>
          <p:cNvPr id="23" name="TextBox 22">
            <a:extLst>
              <a:ext uri="{FF2B5EF4-FFF2-40B4-BE49-F238E27FC236}">
                <a16:creationId xmlns:a16="http://schemas.microsoft.com/office/drawing/2014/main" id="{526221DF-7555-0AC4-4FEC-F09B456CD5CF}"/>
              </a:ext>
            </a:extLst>
          </p:cNvPr>
          <p:cNvSpPr txBox="1"/>
          <p:nvPr/>
        </p:nvSpPr>
        <p:spPr>
          <a:xfrm>
            <a:off x="8482215" y="5180342"/>
            <a:ext cx="1265243"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Crystal glassware</a:t>
            </a:r>
            <a:endParaRPr lang="en-US" sz="1600" dirty="0"/>
          </a:p>
        </p:txBody>
      </p:sp>
      <p:sp>
        <p:nvSpPr>
          <p:cNvPr id="24" name="TextBox 23">
            <a:extLst>
              <a:ext uri="{FF2B5EF4-FFF2-40B4-BE49-F238E27FC236}">
                <a16:creationId xmlns:a16="http://schemas.microsoft.com/office/drawing/2014/main" id="{53B966C7-D335-BF18-5FFC-D916EA3AC8EE}"/>
              </a:ext>
            </a:extLst>
          </p:cNvPr>
          <p:cNvSpPr txBox="1"/>
          <p:nvPr/>
        </p:nvSpPr>
        <p:spPr>
          <a:xfrm>
            <a:off x="4342476" y="5159868"/>
            <a:ext cx="1740619"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Tempered glass tableware</a:t>
            </a:r>
            <a:endParaRPr lang="en-US" sz="1600" dirty="0"/>
          </a:p>
        </p:txBody>
      </p:sp>
      <p:sp>
        <p:nvSpPr>
          <p:cNvPr id="25" name="TextBox 24">
            <a:extLst>
              <a:ext uri="{FF2B5EF4-FFF2-40B4-BE49-F238E27FC236}">
                <a16:creationId xmlns:a16="http://schemas.microsoft.com/office/drawing/2014/main" id="{883C3425-0444-7A11-C1EC-436FFCE5BA8E}"/>
              </a:ext>
            </a:extLst>
          </p:cNvPr>
          <p:cNvSpPr txBox="1"/>
          <p:nvPr/>
        </p:nvSpPr>
        <p:spPr>
          <a:xfrm>
            <a:off x="6469313" y="5159868"/>
            <a:ext cx="1626684"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Heat resistant glass</a:t>
            </a:r>
            <a:endParaRPr lang="en-US" sz="1600" dirty="0"/>
          </a:p>
        </p:txBody>
      </p:sp>
      <p:pic>
        <p:nvPicPr>
          <p:cNvPr id="26" name="Picture 25" descr="A picture containing cup, coffee, table, ceramic ware&#10;&#10;Description automatically generated">
            <a:extLst>
              <a:ext uri="{FF2B5EF4-FFF2-40B4-BE49-F238E27FC236}">
                <a16:creationId xmlns:a16="http://schemas.microsoft.com/office/drawing/2014/main" id="{3B0DC456-114C-7827-4431-095720F000E6}"/>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33180" y="3774764"/>
            <a:ext cx="1831278" cy="1201318"/>
          </a:xfrm>
          <a:prstGeom prst="rect">
            <a:avLst/>
          </a:prstGeom>
        </p:spPr>
      </p:pic>
      <p:pic>
        <p:nvPicPr>
          <p:cNvPr id="27" name="Picture 26" descr="A blue and white vase&#10;&#10;Description automatically generated with medium confidence">
            <a:extLst>
              <a:ext uri="{FF2B5EF4-FFF2-40B4-BE49-F238E27FC236}">
                <a16:creationId xmlns:a16="http://schemas.microsoft.com/office/drawing/2014/main" id="{6407041D-97AE-919B-9752-A54A50851383}"/>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15184" y="3529093"/>
            <a:ext cx="1223059" cy="1632847"/>
          </a:xfrm>
          <a:prstGeom prst="rect">
            <a:avLst/>
          </a:prstGeom>
        </p:spPr>
      </p:pic>
      <p:pic>
        <p:nvPicPr>
          <p:cNvPr id="28" name="Picture 27" descr="A glass of champagne&#10;&#10;Description automatically generated with low confidence">
            <a:extLst>
              <a:ext uri="{FF2B5EF4-FFF2-40B4-BE49-F238E27FC236}">
                <a16:creationId xmlns:a16="http://schemas.microsoft.com/office/drawing/2014/main" id="{2F6E9D5E-22DD-3225-423F-D23C2F91A49B}"/>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818" b="95013" l="9975" r="89941">
                        <a14:foregroundMark x1="47929" y1="89265" x2="39899" y2="91462"/>
                        <a14:foregroundMark x1="39899" y1="91462" x2="45097" y2="98521"/>
                        <a14:foregroundMark x1="45097" y1="98521" x2="52240" y2="98690"/>
                        <a14:foregroundMark x1="52240" y1="98690" x2="60101" y2="95013"/>
                        <a14:foregroundMark x1="60101" y1="95013" x2="55790" y2="89096"/>
                        <a14:foregroundMark x1="55790" y1="89096" x2="50719" y2="88926"/>
                        <a14:foregroundMark x1="38335" y1="6974" x2="48436" y2="6171"/>
                        <a14:foregroundMark x1="48436" y1="6171" x2="57904" y2="7101"/>
                        <a14:foregroundMark x1="57904" y1="7101" x2="54607" y2="634"/>
                        <a14:foregroundMark x1="54607" y1="634" x2="45943" y2="1268"/>
                        <a14:foregroundMark x1="45943" y1="1268" x2="39053" y2="4818"/>
                        <a14:foregroundMark x1="39053" y1="4818" x2="38335" y2="6974"/>
                      </a14:backgroundRemoval>
                    </a14:imgEffect>
                  </a14:imgLayer>
                </a14:imgProps>
              </a:ext>
              <a:ext uri="{28A0092B-C50C-407E-A947-70E740481C1C}">
                <a14:useLocalDpi xmlns:a14="http://schemas.microsoft.com/office/drawing/2010/main" val="0"/>
              </a:ext>
            </a:extLst>
          </a:blip>
          <a:stretch>
            <a:fillRect/>
          </a:stretch>
        </p:blipFill>
        <p:spPr>
          <a:xfrm>
            <a:off x="8415571" y="3753023"/>
            <a:ext cx="1223059" cy="1223059"/>
          </a:xfrm>
          <a:prstGeom prst="rect">
            <a:avLst/>
          </a:prstGeom>
        </p:spPr>
      </p:pic>
      <p:pic>
        <p:nvPicPr>
          <p:cNvPr id="29" name="Picture 28" descr="A white plate on a white surface&#10;&#10;Description automatically generated with medium confidence">
            <a:extLst>
              <a:ext uri="{FF2B5EF4-FFF2-40B4-BE49-F238E27FC236}">
                <a16:creationId xmlns:a16="http://schemas.microsoft.com/office/drawing/2014/main" id="{951525AB-8107-9DE3-9994-89B7E7DA1561}"/>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2269" b="91274" l="10000" r="90000">
                        <a14:foregroundMark x1="34115" y1="11266" x2="39022" y2="14660"/>
                        <a14:foregroundMark x1="39022" y1="14660" x2="55326" y2="15881"/>
                        <a14:foregroundMark x1="55326" y1="15881" x2="67500" y2="11344"/>
                        <a14:foregroundMark x1="67500" y1="11344" x2="60217" y2="2967"/>
                        <a14:foregroundMark x1="60217" y1="2967" x2="57351" y2="2881"/>
                        <a14:foregroundMark x1="31304" y1="90401" x2="49239" y2="95113"/>
                        <a14:foregroundMark x1="49239" y1="95113" x2="63261" y2="94415"/>
                        <a14:foregroundMark x1="63261" y1="94415" x2="65217" y2="86038"/>
                        <a14:foregroundMark x1="65217" y1="86038" x2="31848" y2="91274"/>
                        <a14:foregroundMark x1="31848" y1="91274" x2="30652" y2="90227"/>
                        <a14:backgroundMark x1="26413" y1="17277" x2="36739" y2="6108"/>
                        <a14:backgroundMark x1="36739" y1="6108" x2="44022" y2="2443"/>
                        <a14:backgroundMark x1="44022" y1="2443" x2="57174" y2="3316"/>
                        <a14:backgroundMark x1="57174" y1="3316" x2="51413" y2="175"/>
                        <a14:backgroundMark x1="51413" y1="175" x2="37935" y2="175"/>
                        <a14:backgroundMark x1="37935" y1="175" x2="26087" y2="14485"/>
                        <a14:backgroundMark x1="26087" y1="14485" x2="26522" y2="17277"/>
                      </a14:backgroundRemoval>
                    </a14:imgEffect>
                  </a14:imgLayer>
                </a14:imgProps>
              </a:ext>
              <a:ext uri="{28A0092B-C50C-407E-A947-70E740481C1C}">
                <a14:useLocalDpi xmlns:a14="http://schemas.microsoft.com/office/drawing/2010/main" val="0"/>
              </a:ext>
            </a:extLst>
          </a:blip>
          <a:stretch>
            <a:fillRect/>
          </a:stretch>
        </p:blipFill>
        <p:spPr>
          <a:xfrm flipH="1">
            <a:off x="4215572" y="3769789"/>
            <a:ext cx="2013774" cy="1254231"/>
          </a:xfrm>
          <a:prstGeom prst="rect">
            <a:avLst/>
          </a:prstGeom>
        </p:spPr>
      </p:pic>
      <p:pic>
        <p:nvPicPr>
          <p:cNvPr id="30" name="Picture 29" descr="A close-up of a hat&#10;&#10;Description automatically generated with medium confidence">
            <a:extLst>
              <a:ext uri="{FF2B5EF4-FFF2-40B4-BE49-F238E27FC236}">
                <a16:creationId xmlns:a16="http://schemas.microsoft.com/office/drawing/2014/main" id="{D8F89E10-92A7-6005-58AD-02164EF7568E}"/>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8100" r="90200">
                        <a14:foregroundMark x1="7500" y1="51100" x2="20800" y2="49600"/>
                        <a14:foregroundMark x1="20800" y1="49600" x2="35000" y2="57100"/>
                        <a14:foregroundMark x1="35000" y1="57100" x2="47400" y2="57500"/>
                        <a14:foregroundMark x1="47400" y1="57500" x2="64700" y2="56800"/>
                        <a14:foregroundMark x1="64700" y1="56800" x2="71800" y2="53500"/>
                        <a14:foregroundMark x1="71800" y1="53500" x2="73200" y2="45500"/>
                        <a14:foregroundMark x1="73200" y1="45500" x2="77800" y2="37300"/>
                        <a14:foregroundMark x1="77800" y1="37300" x2="68900" y2="31100"/>
                        <a14:foregroundMark x1="68900" y1="31100" x2="20200" y2="33900"/>
                        <a14:foregroundMark x1="20200" y1="33900" x2="12100" y2="35900"/>
                        <a14:foregroundMark x1="12100" y1="35900" x2="5400" y2="41900"/>
                        <a14:foregroundMark x1="5400" y1="41900" x2="8200" y2="50200"/>
                        <a14:foregroundMark x1="8200" y1="50200" x2="9200" y2="51200"/>
                        <a14:foregroundMark x1="72200" y1="36100" x2="66600" y2="42300"/>
                        <a14:foregroundMark x1="66600" y1="42300" x2="67400" y2="53400"/>
                        <a14:foregroundMark x1="67400" y1="53400" x2="72600" y2="47100"/>
                        <a14:foregroundMark x1="72600" y1="47100" x2="73500" y2="38300"/>
                        <a14:foregroundMark x1="73500" y1="38300" x2="72500" y2="35900"/>
                        <a14:foregroundMark x1="74000" y1="35000" x2="68700" y2="39800"/>
                        <a14:foregroundMark x1="68700" y1="39800" x2="66000" y2="48600"/>
                        <a14:foregroundMark x1="66000" y1="48600" x2="75300" y2="35300"/>
                        <a14:foregroundMark x1="75300" y1="35300" x2="74400" y2="31400"/>
                        <a14:foregroundMark x1="71400" y1="39300" x2="68800" y2="48800"/>
                        <a14:foregroundMark x1="68800" y1="48800" x2="73200" y2="42500"/>
                        <a14:foregroundMark x1="73200" y1="42500" x2="71500" y2="40000"/>
                        <a14:foregroundMark x1="71500" y1="41600" x2="67500" y2="51700"/>
                        <a14:foregroundMark x1="67500" y1="51700" x2="74000" y2="41900"/>
                        <a14:foregroundMark x1="74000" y1="41900" x2="72500" y2="41500"/>
                        <a14:foregroundMark x1="12800" y1="42100" x2="10900" y2="50500"/>
                        <a14:foregroundMark x1="10900" y1="50500" x2="18400" y2="55300"/>
                        <a14:foregroundMark x1="18400" y1="55300" x2="26800" y2="57400"/>
                        <a14:foregroundMark x1="26800" y1="57400" x2="22800" y2="49600"/>
                        <a14:foregroundMark x1="22800" y1="49600" x2="14600" y2="43100"/>
                        <a14:foregroundMark x1="14600" y1="43100" x2="12500" y2="43100"/>
                        <a14:foregroundMark x1="17200" y1="43600" x2="15800" y2="51300"/>
                        <a14:foregroundMark x1="15800" y1="51300" x2="26700" y2="62000"/>
                        <a14:foregroundMark x1="26700" y1="62000" x2="34700" y2="66000"/>
                        <a14:foregroundMark x1="34700" y1="66000" x2="34600" y2="58000"/>
                        <a14:foregroundMark x1="34600" y1="58000" x2="19500" y2="46400"/>
                        <a14:foregroundMark x1="19500" y1="46400" x2="17700" y2="42900"/>
                        <a14:foregroundMark x1="26600" y1="51900" x2="26400" y2="60200"/>
                        <a14:foregroundMark x1="26400" y1="60200" x2="42000" y2="64000"/>
                        <a14:foregroundMark x1="42000" y1="64000" x2="38200" y2="54900"/>
                        <a14:foregroundMark x1="38200" y1="54900" x2="29500" y2="50600"/>
                        <a14:foregroundMark x1="29500" y1="50600" x2="22600" y2="53200"/>
                        <a14:foregroundMark x1="31400" y1="56900" x2="30500" y2="57100"/>
                        <a14:foregroundMark x1="90200" y1="38900" x2="90200" y2="45800"/>
                        <a14:foregroundMark x1="90200" y1="45800" x2="89700" y2="39500"/>
                        <a14:backgroundMark x1="13723" y1="47657" x2="14352" y2="47380"/>
                        <a14:backgroundMark x1="28593" y1="57433" x2="29500" y2="58200"/>
                        <a14:backgroundMark x1="29500" y1="58200" x2="31215" y2="58066"/>
                      </a14:backgroundRemoval>
                    </a14:imgEffect>
                  </a14:imgLayer>
                </a14:imgProps>
              </a:ext>
              <a:ext uri="{28A0092B-C50C-407E-A947-70E740481C1C}">
                <a14:useLocalDpi xmlns:a14="http://schemas.microsoft.com/office/drawing/2010/main" val="0"/>
              </a:ext>
            </a:extLst>
          </a:blip>
          <a:stretch>
            <a:fillRect/>
          </a:stretch>
        </p:blipFill>
        <p:spPr>
          <a:xfrm>
            <a:off x="6404029" y="3608193"/>
            <a:ext cx="1626684" cy="1626684"/>
          </a:xfrm>
          <a:prstGeom prst="rect">
            <a:avLst/>
          </a:prstGeom>
        </p:spPr>
      </p:pic>
      <p:pic>
        <p:nvPicPr>
          <p:cNvPr id="31" name="Picture 30" descr="A picture containing cup, indoor, glass, drink&#10;&#10;Description automatically generated">
            <a:extLst>
              <a:ext uri="{FF2B5EF4-FFF2-40B4-BE49-F238E27FC236}">
                <a16:creationId xmlns:a16="http://schemas.microsoft.com/office/drawing/2014/main" id="{1A3BF5F7-332E-B401-D503-F593CE03F8C0}"/>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9221" b="89959" l="9836" r="89959">
                        <a14:foregroundMark x1="22336" y1="17828" x2="32582" y2="23156"/>
                        <a14:foregroundMark x1="32582" y1="23156" x2="47951" y2="19877"/>
                        <a14:foregroundMark x1="47951" y1="19877" x2="73156" y2="23770"/>
                        <a14:foregroundMark x1="73156" y1="23770" x2="75000" y2="13320"/>
                        <a14:foregroundMark x1="75000" y1="13320" x2="63934" y2="9221"/>
                        <a14:foregroundMark x1="63934" y1="9221" x2="26434" y2="12090"/>
                        <a14:foregroundMark x1="26434" y1="12090" x2="22336" y2="17828"/>
                      </a14:backgroundRemoval>
                    </a14:imgEffect>
                  </a14:imgLayer>
                </a14:imgProps>
              </a:ext>
              <a:ext uri="{28A0092B-C50C-407E-A947-70E740481C1C}">
                <a14:useLocalDpi xmlns:a14="http://schemas.microsoft.com/office/drawing/2010/main" val="0"/>
              </a:ext>
            </a:extLst>
          </a:blip>
          <a:stretch>
            <a:fillRect/>
          </a:stretch>
        </p:blipFill>
        <p:spPr>
          <a:xfrm>
            <a:off x="9959176" y="1470533"/>
            <a:ext cx="1429638" cy="1429638"/>
          </a:xfrm>
          <a:prstGeom prst="rect">
            <a:avLst/>
          </a:prstGeom>
        </p:spPr>
      </p:pic>
      <p:sp>
        <p:nvSpPr>
          <p:cNvPr id="32" name="TextBox 31">
            <a:extLst>
              <a:ext uri="{FF2B5EF4-FFF2-40B4-BE49-F238E27FC236}">
                <a16:creationId xmlns:a16="http://schemas.microsoft.com/office/drawing/2014/main" id="{CEDBC827-C3DB-3CE2-0FAE-D7544D6F90F9}"/>
              </a:ext>
            </a:extLst>
          </p:cNvPr>
          <p:cNvSpPr txBox="1"/>
          <p:nvPr/>
        </p:nvSpPr>
        <p:spPr>
          <a:xfrm>
            <a:off x="10168513" y="2882107"/>
            <a:ext cx="1010965"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Candle glass</a:t>
            </a:r>
          </a:p>
        </p:txBody>
      </p:sp>
    </p:spTree>
    <p:extLst>
      <p:ext uri="{BB962C8B-B14F-4D97-AF65-F5344CB8AC3E}">
        <p14:creationId xmlns:p14="http://schemas.microsoft.com/office/powerpoint/2010/main" val="1278012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1. Data collection</a:t>
            </a:r>
            <a:br>
              <a:rPr lang="en-US" sz="2800" dirty="0">
                <a:latin typeface="Bahnschrift" panose="020B0502040204020203" pitchFamily="34" charset="0"/>
              </a:rPr>
            </a:br>
            <a:br>
              <a:rPr lang="en-US" sz="1200" dirty="0">
                <a:latin typeface="Bahnschrift" panose="020B0502040204020203" pitchFamily="34" charset="0"/>
              </a:rPr>
            </a:br>
            <a:r>
              <a:rPr lang="en-US" sz="2600" dirty="0" err="1">
                <a:solidFill>
                  <a:srgbClr val="FFC000"/>
                </a:solidFill>
                <a:latin typeface="Bahnschrift" panose="020B0502040204020203" pitchFamily="34" charset="0"/>
              </a:rPr>
              <a:t>TrashNet</a:t>
            </a:r>
            <a:r>
              <a:rPr lang="en-US" sz="2600" dirty="0">
                <a:solidFill>
                  <a:srgbClr val="FFC000"/>
                </a:solidFill>
                <a:latin typeface="Bahnschrift" panose="020B0502040204020203" pitchFamily="34" charset="0"/>
              </a:rPr>
              <a:t> Dataset (collected by Gary </a:t>
            </a:r>
            <a:r>
              <a:rPr lang="en-US" sz="2600" dirty="0" err="1">
                <a:solidFill>
                  <a:srgbClr val="FFC000"/>
                </a:solidFill>
                <a:latin typeface="Bahnschrift" panose="020B0502040204020203" pitchFamily="34" charset="0"/>
              </a:rPr>
              <a:t>Thung</a:t>
            </a:r>
            <a:r>
              <a:rPr lang="en-US" sz="2600" dirty="0">
                <a:solidFill>
                  <a:srgbClr val="FFC000"/>
                </a:solidFill>
                <a:latin typeface="Bahnschrift" panose="020B0502040204020203" pitchFamily="34" charset="0"/>
              </a:rPr>
              <a:t> and Mindy Yang)</a:t>
            </a:r>
          </a:p>
        </p:txBody>
      </p:sp>
      <p:sp>
        <p:nvSpPr>
          <p:cNvPr id="3" name="Content Placeholder 2">
            <a:extLst>
              <a:ext uri="{FF2B5EF4-FFF2-40B4-BE49-F238E27FC236}">
                <a16:creationId xmlns:a16="http://schemas.microsoft.com/office/drawing/2014/main" id="{1A4B8DEE-AD0A-FFA2-3F25-8277820948B6}"/>
              </a:ext>
            </a:extLst>
          </p:cNvPr>
          <p:cNvSpPr>
            <a:spLocks noGrp="1"/>
          </p:cNvSpPr>
          <p:nvPr>
            <p:ph idx="1"/>
          </p:nvPr>
        </p:nvSpPr>
        <p:spPr>
          <a:xfrm>
            <a:off x="7035284" y="1940037"/>
            <a:ext cx="4875921" cy="4351338"/>
          </a:xfrm>
        </p:spPr>
        <p:txBody>
          <a:bodyPr>
            <a:normAutofit/>
          </a:bodyPr>
          <a:lstStyle/>
          <a:p>
            <a:pPr>
              <a:lnSpc>
                <a:spcPct val="150000"/>
              </a:lnSpc>
            </a:pPr>
            <a:r>
              <a:rPr lang="en-US" sz="1800" dirty="0">
                <a:latin typeface="Arial" panose="020B0604020202020204" pitchFamily="34" charset="0"/>
                <a:cs typeface="Arial" panose="020B0604020202020204" pitchFamily="34" charset="0"/>
              </a:rPr>
              <a:t>Photos are taken on </a:t>
            </a:r>
            <a:r>
              <a:rPr lang="en-US" sz="1800" b="1" dirty="0">
                <a:latin typeface="Arial" panose="020B0604020202020204" pitchFamily="34" charset="0"/>
                <a:cs typeface="Arial" panose="020B0604020202020204" pitchFamily="34" charset="0"/>
              </a:rPr>
              <a:t>a white posterboard </a:t>
            </a:r>
            <a:r>
              <a:rPr lang="en-US" sz="1800" dirty="0">
                <a:latin typeface="Arial" panose="020B0604020202020204" pitchFamily="34" charset="0"/>
                <a:cs typeface="Arial" panose="020B0604020202020204" pitchFamily="34" charset="0"/>
              </a:rPr>
              <a:t>and using </a:t>
            </a:r>
            <a:r>
              <a:rPr lang="en-US" sz="1800" b="1" dirty="0">
                <a:latin typeface="Arial" panose="020B0604020202020204" pitchFamily="34" charset="0"/>
                <a:cs typeface="Arial" panose="020B0604020202020204" pitchFamily="34" charset="0"/>
              </a:rPr>
              <a:t>sunlight /room lightning</a:t>
            </a:r>
            <a:r>
              <a:rPr lang="en-US" sz="1800" dirty="0">
                <a:latin typeface="Arial" panose="020B0604020202020204" pitchFamily="34" charset="0"/>
                <a:cs typeface="Arial" panose="020B0604020202020204" pitchFamily="34" charset="0"/>
              </a:rPr>
              <a:t>.</a:t>
            </a:r>
          </a:p>
          <a:p>
            <a:pPr>
              <a:lnSpc>
                <a:spcPct val="150000"/>
              </a:lnSpc>
            </a:pPr>
            <a:r>
              <a:rPr lang="en-US" sz="1800" dirty="0">
                <a:latin typeface="Arial" panose="020B0604020202020204" pitchFamily="34" charset="0"/>
                <a:cs typeface="Arial" panose="020B0604020202020204" pitchFamily="34" charset="0"/>
              </a:rPr>
              <a:t>The dataset are downloaded and mapped to our project classes</a:t>
            </a:r>
          </a:p>
          <a:p>
            <a:pPr>
              <a:lnSpc>
                <a:spcPct val="150000"/>
              </a:lnSpc>
            </a:pPr>
            <a:endParaRPr lang="en-US" sz="1800" dirty="0">
              <a:latin typeface="Arial" panose="020B0604020202020204" pitchFamily="34" charset="0"/>
              <a:cs typeface="Arial" panose="020B0604020202020204" pitchFamily="34" charset="0"/>
            </a:endParaRPr>
          </a:p>
        </p:txBody>
      </p:sp>
      <p:graphicFrame>
        <p:nvGraphicFramePr>
          <p:cNvPr id="6" name="Table 16">
            <a:extLst>
              <a:ext uri="{FF2B5EF4-FFF2-40B4-BE49-F238E27FC236}">
                <a16:creationId xmlns:a16="http://schemas.microsoft.com/office/drawing/2014/main" id="{649F4BA1-3DB8-DE01-CC90-DD3F65D3FA21}"/>
              </a:ext>
            </a:extLst>
          </p:cNvPr>
          <p:cNvGraphicFramePr>
            <a:graphicFrameLocks/>
          </p:cNvGraphicFramePr>
          <p:nvPr>
            <p:extLst>
              <p:ext uri="{D42A27DB-BD31-4B8C-83A1-F6EECF244321}">
                <p14:modId xmlns:p14="http://schemas.microsoft.com/office/powerpoint/2010/main" val="4028460134"/>
              </p:ext>
            </p:extLst>
          </p:nvPr>
        </p:nvGraphicFramePr>
        <p:xfrm>
          <a:off x="7167110" y="3896656"/>
          <a:ext cx="4376060" cy="2331641"/>
        </p:xfrm>
        <a:graphic>
          <a:graphicData uri="http://schemas.openxmlformats.org/drawingml/2006/table">
            <a:tbl>
              <a:tblPr firstRow="1" bandRow="1">
                <a:tableStyleId>{10A1B5D5-9B99-4C35-A422-299274C87663}</a:tableStyleId>
              </a:tblPr>
              <a:tblGrid>
                <a:gridCol w="1780117">
                  <a:extLst>
                    <a:ext uri="{9D8B030D-6E8A-4147-A177-3AD203B41FA5}">
                      <a16:colId xmlns:a16="http://schemas.microsoft.com/office/drawing/2014/main" val="1350462294"/>
                    </a:ext>
                  </a:extLst>
                </a:gridCol>
                <a:gridCol w="2595943">
                  <a:extLst>
                    <a:ext uri="{9D8B030D-6E8A-4147-A177-3AD203B41FA5}">
                      <a16:colId xmlns:a16="http://schemas.microsoft.com/office/drawing/2014/main" val="1449191812"/>
                    </a:ext>
                  </a:extLst>
                </a:gridCol>
              </a:tblGrid>
              <a:tr h="348409">
                <a:tc>
                  <a:txBody>
                    <a:bodyPr/>
                    <a:lstStyle/>
                    <a:p>
                      <a:r>
                        <a:rPr lang="en-US" sz="1600" dirty="0" err="1">
                          <a:latin typeface="Arial" panose="020B0604020202020204" pitchFamily="34" charset="0"/>
                          <a:cs typeface="Arial" panose="020B0604020202020204" pitchFamily="34" charset="0"/>
                        </a:rPr>
                        <a:t>TrashNet</a:t>
                      </a:r>
                      <a:r>
                        <a:rPr lang="en-US" sz="1600" dirty="0">
                          <a:latin typeface="Arial" panose="020B0604020202020204" pitchFamily="34" charset="0"/>
                          <a:cs typeface="Arial" panose="020B0604020202020204" pitchFamily="34" charset="0"/>
                        </a:rPr>
                        <a:t> label</a:t>
                      </a:r>
                    </a:p>
                  </a:txBody>
                  <a:tcPr>
                    <a:solidFill>
                      <a:srgbClr val="228B22"/>
                    </a:solidFill>
                  </a:tcPr>
                </a:tc>
                <a:tc>
                  <a:txBody>
                    <a:bodyPr/>
                    <a:lstStyle/>
                    <a:p>
                      <a:r>
                        <a:rPr lang="en-US" sz="1600" dirty="0">
                          <a:latin typeface="Arial" panose="020B0604020202020204" pitchFamily="34" charset="0"/>
                          <a:cs typeface="Arial" panose="020B0604020202020204" pitchFamily="34" charset="0"/>
                        </a:rPr>
                        <a:t>My project’s label</a:t>
                      </a:r>
                    </a:p>
                  </a:txBody>
                  <a:tcPr>
                    <a:solidFill>
                      <a:srgbClr val="228B22"/>
                    </a:solidFill>
                  </a:tcPr>
                </a:tc>
                <a:extLst>
                  <a:ext uri="{0D108BD9-81ED-4DB2-BD59-A6C34878D82A}">
                    <a16:rowId xmlns:a16="http://schemas.microsoft.com/office/drawing/2014/main" val="1872516916"/>
                  </a:ext>
                </a:extLst>
              </a:tr>
              <a:tr h="31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Plastic</a:t>
                      </a:r>
                    </a:p>
                  </a:txBody>
                  <a:tcPr/>
                </a:tc>
                <a:tc>
                  <a:txBody>
                    <a:bodyPr/>
                    <a:lstStyle/>
                    <a:p>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3808792734"/>
                  </a:ext>
                </a:extLst>
              </a:tr>
              <a:tr h="340871">
                <a:tc>
                  <a:txBody>
                    <a:bodyPr/>
                    <a:lstStyle/>
                    <a:p>
                      <a:pPr marL="0" indent="0">
                        <a:lnSpc>
                          <a:spcPct val="150000"/>
                        </a:lnSpc>
                        <a:buFont typeface="+mj-lt"/>
                        <a:buNone/>
                      </a:pPr>
                      <a:r>
                        <a:rPr lang="en-US" sz="1600" dirty="0">
                          <a:latin typeface="Arial" panose="020B0604020202020204" pitchFamily="34" charset="0"/>
                          <a:cs typeface="Arial" panose="020B0604020202020204" pitchFamily="34" charset="0"/>
                        </a:rPr>
                        <a:t>Metal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2372738198"/>
                  </a:ext>
                </a:extLst>
              </a:tr>
              <a:tr h="340871">
                <a:tc>
                  <a:txBody>
                    <a:bodyPr/>
                    <a:lstStyle/>
                    <a:p>
                      <a:pPr>
                        <a:lnSpc>
                          <a:spcPct val="150000"/>
                        </a:lnSpc>
                      </a:pPr>
                      <a:r>
                        <a:rPr lang="en-US" sz="1600" dirty="0">
                          <a:latin typeface="Arial" panose="020B0604020202020204" pitchFamily="34" charset="0"/>
                          <a:cs typeface="Arial" panose="020B0604020202020204" pitchFamily="34" charset="0"/>
                        </a:rPr>
                        <a:t>Paper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Paper  </a:t>
                      </a:r>
                    </a:p>
                  </a:txBody>
                  <a:tcPr/>
                </a:tc>
                <a:extLst>
                  <a:ext uri="{0D108BD9-81ED-4DB2-BD59-A6C34878D82A}">
                    <a16:rowId xmlns:a16="http://schemas.microsoft.com/office/drawing/2014/main" val="707849731"/>
                  </a:ext>
                </a:extLst>
              </a:tr>
              <a:tr h="340871">
                <a:tc>
                  <a:txBody>
                    <a:bodyPr/>
                    <a:lstStyle/>
                    <a:p>
                      <a:pPr>
                        <a:lnSpc>
                          <a:spcPct val="150000"/>
                        </a:lnSpc>
                      </a:pPr>
                      <a:r>
                        <a:rPr lang="en-US" sz="1600" dirty="0">
                          <a:latin typeface="Arial" panose="020B0604020202020204" pitchFamily="34" charset="0"/>
                          <a:cs typeface="Arial" panose="020B0604020202020204" pitchFamily="34" charset="0"/>
                        </a:rPr>
                        <a:t>Cardboard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Paper</a:t>
                      </a:r>
                    </a:p>
                  </a:txBody>
                  <a:tcPr/>
                </a:tc>
                <a:extLst>
                  <a:ext uri="{0D108BD9-81ED-4DB2-BD59-A6C34878D82A}">
                    <a16:rowId xmlns:a16="http://schemas.microsoft.com/office/drawing/2014/main" val="2275395472"/>
                  </a:ext>
                </a:extLst>
              </a:tr>
              <a:tr h="340871">
                <a:tc>
                  <a:txBody>
                    <a:bodyPr/>
                    <a:lstStyle/>
                    <a:p>
                      <a:pPr>
                        <a:lnSpc>
                          <a:spcPct val="150000"/>
                        </a:lnSpc>
                      </a:pPr>
                      <a:r>
                        <a:rPr lang="en-US" sz="1600" dirty="0">
                          <a:latin typeface="Arial" panose="020B0604020202020204" pitchFamily="34" charset="0"/>
                          <a:cs typeface="Arial" panose="020B0604020202020204" pitchFamily="34" charset="0"/>
                        </a:rPr>
                        <a:t>Glass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Glass</a:t>
                      </a:r>
                    </a:p>
                  </a:txBody>
                  <a:tcPr/>
                </a:tc>
                <a:extLst>
                  <a:ext uri="{0D108BD9-81ED-4DB2-BD59-A6C34878D82A}">
                    <a16:rowId xmlns:a16="http://schemas.microsoft.com/office/drawing/2014/main" val="843582075"/>
                  </a:ext>
                </a:extLst>
              </a:tr>
            </a:tbl>
          </a:graphicData>
        </a:graphic>
      </p:graphicFrame>
      <p:pic>
        <p:nvPicPr>
          <p:cNvPr id="7" name="Picture 6">
            <a:extLst>
              <a:ext uri="{FF2B5EF4-FFF2-40B4-BE49-F238E27FC236}">
                <a16:creationId xmlns:a16="http://schemas.microsoft.com/office/drawing/2014/main" id="{6D59F010-2210-1C09-570E-2460EF8C6C8B}"/>
              </a:ext>
            </a:extLst>
          </p:cNvPr>
          <p:cNvPicPr>
            <a:picLocks noChangeAspect="1"/>
          </p:cNvPicPr>
          <p:nvPr/>
        </p:nvPicPr>
        <p:blipFill>
          <a:blip r:embed="rId3"/>
          <a:stretch>
            <a:fillRect/>
          </a:stretch>
        </p:blipFill>
        <p:spPr>
          <a:xfrm>
            <a:off x="375138" y="1749268"/>
            <a:ext cx="6330383" cy="4542107"/>
          </a:xfrm>
          <a:prstGeom prst="rect">
            <a:avLst/>
          </a:prstGeom>
        </p:spPr>
      </p:pic>
    </p:spTree>
    <p:extLst>
      <p:ext uri="{BB962C8B-B14F-4D97-AF65-F5344CB8AC3E}">
        <p14:creationId xmlns:p14="http://schemas.microsoft.com/office/powerpoint/2010/main" val="4098061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1. Data collection</a:t>
            </a:r>
            <a:br>
              <a:rPr lang="en-US" sz="2800" dirty="0">
                <a:latin typeface="Bahnschrift" panose="020B0502040204020203" pitchFamily="34" charset="0"/>
              </a:rPr>
            </a:br>
            <a:br>
              <a:rPr lang="en-US" sz="1200" dirty="0">
                <a:latin typeface="Bahnschrift" panose="020B0502040204020203" pitchFamily="34" charset="0"/>
              </a:rPr>
            </a:br>
            <a:r>
              <a:rPr lang="en-US" sz="2600" dirty="0" err="1">
                <a:solidFill>
                  <a:srgbClr val="FFC000"/>
                </a:solidFill>
                <a:latin typeface="Bahnschrift" panose="020B0502040204020203" pitchFamily="34" charset="0"/>
              </a:rPr>
              <a:t>DrinkingWaste</a:t>
            </a:r>
            <a:r>
              <a:rPr lang="en-US" sz="2600" dirty="0">
                <a:solidFill>
                  <a:srgbClr val="FFC000"/>
                </a:solidFill>
                <a:latin typeface="Bahnschrift" panose="020B0502040204020203" pitchFamily="34" charset="0"/>
              </a:rPr>
              <a:t> Dataset (collected by </a:t>
            </a:r>
            <a:r>
              <a:rPr lang="en-US" sz="2600" dirty="0" err="1">
                <a:solidFill>
                  <a:srgbClr val="FFC000"/>
                </a:solidFill>
                <a:latin typeface="Bahnschrift" panose="020B0502040204020203" pitchFamily="34" charset="0"/>
              </a:rPr>
              <a:t>Arkadiy</a:t>
            </a:r>
            <a:r>
              <a:rPr lang="en-US" sz="2600" dirty="0">
                <a:solidFill>
                  <a:srgbClr val="FFC000"/>
                </a:solidFill>
                <a:latin typeface="Bahnschrift" panose="020B0502040204020203" pitchFamily="34" charset="0"/>
              </a:rPr>
              <a:t> </a:t>
            </a:r>
            <a:r>
              <a:rPr lang="en-US" sz="2600" dirty="0" err="1">
                <a:solidFill>
                  <a:srgbClr val="FFC000"/>
                </a:solidFill>
                <a:latin typeface="Bahnschrift" panose="020B0502040204020203" pitchFamily="34" charset="0"/>
              </a:rPr>
              <a:t>Serezhkin</a:t>
            </a:r>
            <a:r>
              <a:rPr lang="en-US" sz="2600" dirty="0">
                <a:solidFill>
                  <a:srgbClr val="FFC000"/>
                </a:solidFill>
                <a:latin typeface="Bahnschrift" panose="020B0502040204020203" pitchFamily="34" charset="0"/>
              </a:rPr>
              <a:t>)</a:t>
            </a:r>
          </a:p>
        </p:txBody>
      </p:sp>
      <p:pic>
        <p:nvPicPr>
          <p:cNvPr id="4" name="Picture 3">
            <a:extLst>
              <a:ext uri="{FF2B5EF4-FFF2-40B4-BE49-F238E27FC236}">
                <a16:creationId xmlns:a16="http://schemas.microsoft.com/office/drawing/2014/main" id="{5138623F-C5CD-C302-7C70-D9EBE56F7C8B}"/>
              </a:ext>
            </a:extLst>
          </p:cNvPr>
          <p:cNvPicPr>
            <a:picLocks noChangeAspect="1"/>
          </p:cNvPicPr>
          <p:nvPr/>
        </p:nvPicPr>
        <p:blipFill>
          <a:blip r:embed="rId3"/>
          <a:stretch>
            <a:fillRect/>
          </a:stretch>
        </p:blipFill>
        <p:spPr>
          <a:xfrm>
            <a:off x="438543" y="1717300"/>
            <a:ext cx="6287274" cy="4607641"/>
          </a:xfrm>
          <a:prstGeom prst="rect">
            <a:avLst/>
          </a:prstGeom>
        </p:spPr>
      </p:pic>
      <p:sp>
        <p:nvSpPr>
          <p:cNvPr id="14" name="TextBox 13">
            <a:extLst>
              <a:ext uri="{FF2B5EF4-FFF2-40B4-BE49-F238E27FC236}">
                <a16:creationId xmlns:a16="http://schemas.microsoft.com/office/drawing/2014/main" id="{69C5A05D-8775-BAA3-2D58-4ECC8E3DEAD2}"/>
              </a:ext>
            </a:extLst>
          </p:cNvPr>
          <p:cNvSpPr txBox="1"/>
          <p:nvPr/>
        </p:nvSpPr>
        <p:spPr>
          <a:xfrm>
            <a:off x="6725817" y="1717300"/>
            <a:ext cx="6626942" cy="456535"/>
          </a:xfrm>
          <a:prstGeom prst="rect">
            <a:avLst/>
          </a:prstGeom>
          <a:noFill/>
        </p:spPr>
        <p:txBody>
          <a:bodyPr wrap="square">
            <a:spAutoFit/>
          </a:bodyPr>
          <a:lstStyle/>
          <a:p>
            <a:pPr>
              <a:lnSpc>
                <a:spcPct val="150000"/>
              </a:lnSpc>
            </a:pPr>
            <a:r>
              <a:rPr lang="fi-FI" sz="1800" dirty="0">
                <a:latin typeface="Arial" panose="020B0604020202020204" pitchFamily="34" charset="0"/>
                <a:cs typeface="Arial" panose="020B0604020202020204" pitchFamily="34" charset="0"/>
              </a:rPr>
              <a:t>The dataset contains </a:t>
            </a:r>
            <a:r>
              <a:rPr lang="en-US" sz="1800" dirty="0">
                <a:latin typeface="Arial" panose="020B0604020202020204" pitchFamily="34" charset="0"/>
                <a:cs typeface="Arial" panose="020B0604020202020204" pitchFamily="34" charset="0"/>
              </a:rPr>
              <a:t>4 classes of drinking waste:</a:t>
            </a:r>
          </a:p>
        </p:txBody>
      </p:sp>
      <p:graphicFrame>
        <p:nvGraphicFramePr>
          <p:cNvPr id="15" name="Table 16">
            <a:extLst>
              <a:ext uri="{FF2B5EF4-FFF2-40B4-BE49-F238E27FC236}">
                <a16:creationId xmlns:a16="http://schemas.microsoft.com/office/drawing/2014/main" id="{934CD2CD-28EA-943E-F03C-F423717CF1BB}"/>
              </a:ext>
            </a:extLst>
          </p:cNvPr>
          <p:cNvGraphicFramePr>
            <a:graphicFrameLocks/>
          </p:cNvGraphicFramePr>
          <p:nvPr>
            <p:extLst>
              <p:ext uri="{D42A27DB-BD31-4B8C-83A1-F6EECF244321}">
                <p14:modId xmlns:p14="http://schemas.microsoft.com/office/powerpoint/2010/main" val="1225903394"/>
              </p:ext>
            </p:extLst>
          </p:nvPr>
        </p:nvGraphicFramePr>
        <p:xfrm>
          <a:off x="6849303" y="2540011"/>
          <a:ext cx="4585613" cy="1919653"/>
        </p:xfrm>
        <a:graphic>
          <a:graphicData uri="http://schemas.openxmlformats.org/drawingml/2006/table">
            <a:tbl>
              <a:tblPr firstRow="1" bandRow="1">
                <a:tableStyleId>{10A1B5D5-9B99-4C35-A422-299274C87663}</a:tableStyleId>
              </a:tblPr>
              <a:tblGrid>
                <a:gridCol w="2609082">
                  <a:extLst>
                    <a:ext uri="{9D8B030D-6E8A-4147-A177-3AD203B41FA5}">
                      <a16:colId xmlns:a16="http://schemas.microsoft.com/office/drawing/2014/main" val="1350462294"/>
                    </a:ext>
                  </a:extLst>
                </a:gridCol>
                <a:gridCol w="1976531">
                  <a:extLst>
                    <a:ext uri="{9D8B030D-6E8A-4147-A177-3AD203B41FA5}">
                      <a16:colId xmlns:a16="http://schemas.microsoft.com/office/drawing/2014/main" val="1449191812"/>
                    </a:ext>
                  </a:extLst>
                </a:gridCol>
              </a:tblGrid>
              <a:tr h="348409">
                <a:tc>
                  <a:txBody>
                    <a:bodyPr/>
                    <a:lstStyle/>
                    <a:p>
                      <a:r>
                        <a:rPr lang="en-US" sz="1600" dirty="0">
                          <a:latin typeface="Arial" panose="020B0604020202020204" pitchFamily="34" charset="0"/>
                          <a:cs typeface="Arial" panose="020B0604020202020204" pitchFamily="34" charset="0"/>
                        </a:rPr>
                        <a:t>Drinking Waste label</a:t>
                      </a:r>
                    </a:p>
                  </a:txBody>
                  <a:tcPr>
                    <a:solidFill>
                      <a:srgbClr val="228B22"/>
                    </a:solidFill>
                  </a:tcPr>
                </a:tc>
                <a:tc>
                  <a:txBody>
                    <a:bodyPr/>
                    <a:lstStyle/>
                    <a:p>
                      <a:r>
                        <a:rPr lang="en-US" sz="1600" dirty="0">
                          <a:latin typeface="Arial" panose="020B0604020202020204" pitchFamily="34" charset="0"/>
                          <a:cs typeface="Arial" panose="020B0604020202020204" pitchFamily="34" charset="0"/>
                        </a:rPr>
                        <a:t>My project’s label</a:t>
                      </a:r>
                    </a:p>
                  </a:txBody>
                  <a:tcPr>
                    <a:solidFill>
                      <a:srgbClr val="228B22"/>
                    </a:solidFill>
                  </a:tcPr>
                </a:tc>
                <a:extLst>
                  <a:ext uri="{0D108BD9-81ED-4DB2-BD59-A6C34878D82A}">
                    <a16:rowId xmlns:a16="http://schemas.microsoft.com/office/drawing/2014/main" val="1872516916"/>
                  </a:ext>
                </a:extLst>
              </a:tr>
              <a:tr h="31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Aluminum Cans  </a:t>
                      </a:r>
                    </a:p>
                  </a:txBody>
                  <a:tcPr/>
                </a:tc>
                <a:tc>
                  <a:txBody>
                    <a:bodyPr/>
                    <a:lstStyle/>
                    <a:p>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3808792734"/>
                  </a:ext>
                </a:extLst>
              </a:tr>
              <a:tr h="340871">
                <a:tc>
                  <a:txBody>
                    <a:bodyPr/>
                    <a:lstStyle/>
                    <a:p>
                      <a:pPr marL="0" indent="0">
                        <a:lnSpc>
                          <a:spcPct val="150000"/>
                        </a:lnSpc>
                        <a:buFont typeface="+mj-lt"/>
                        <a:buNone/>
                      </a:pPr>
                      <a:r>
                        <a:rPr lang="en-US" sz="1600" dirty="0">
                          <a:latin typeface="Arial" panose="020B0604020202020204" pitchFamily="34" charset="0"/>
                          <a:cs typeface="Arial" panose="020B0604020202020204" pitchFamily="34" charset="0"/>
                        </a:rPr>
                        <a:t>PET (plastic) bottles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2372738198"/>
                  </a:ext>
                </a:extLst>
              </a:tr>
              <a:tr h="340871">
                <a:tc>
                  <a:txBody>
                    <a:bodyPr/>
                    <a:lstStyle/>
                    <a:p>
                      <a:pPr marL="0" indent="0">
                        <a:lnSpc>
                          <a:spcPct val="150000"/>
                        </a:lnSpc>
                        <a:buFont typeface="+mj-lt"/>
                        <a:buNone/>
                      </a:pPr>
                      <a:r>
                        <a:rPr lang="en-US" sz="1600" dirty="0">
                          <a:latin typeface="Arial" panose="020B0604020202020204" pitchFamily="34" charset="0"/>
                          <a:cs typeface="Arial" panose="020B0604020202020204" pitchFamily="34" charset="0"/>
                        </a:rPr>
                        <a:t>HDPE (plastic) Milk bottles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707849731"/>
                  </a:ext>
                </a:extLst>
              </a:tr>
              <a:tr h="340871">
                <a:tc>
                  <a:txBody>
                    <a:bodyPr/>
                    <a:lstStyle/>
                    <a:p>
                      <a:pPr marL="0" marR="0" lvl="0" indent="0" algn="l" defTabSz="914400" rtl="0" eaLnBrk="1" fontAlgn="auto" latinLnBrk="0" hangingPunct="1">
                        <a:lnSpc>
                          <a:spcPct val="150000"/>
                        </a:lnSpc>
                        <a:spcBef>
                          <a:spcPts val="0"/>
                        </a:spcBef>
                        <a:spcAft>
                          <a:spcPts val="0"/>
                        </a:spcAft>
                        <a:buClrTx/>
                        <a:buSzTx/>
                        <a:buFont typeface="+mj-lt"/>
                        <a:buNone/>
                        <a:tabLst/>
                        <a:defRPr/>
                      </a:pPr>
                      <a:r>
                        <a:rPr lang="en-US" sz="1600" dirty="0">
                          <a:latin typeface="Arial" panose="020B0604020202020204" pitchFamily="34" charset="0"/>
                          <a:cs typeface="Arial" panose="020B0604020202020204" pitchFamily="34" charset="0"/>
                        </a:rPr>
                        <a:t>Glass bottles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Glass</a:t>
                      </a:r>
                    </a:p>
                  </a:txBody>
                  <a:tcPr/>
                </a:tc>
                <a:extLst>
                  <a:ext uri="{0D108BD9-81ED-4DB2-BD59-A6C34878D82A}">
                    <a16:rowId xmlns:a16="http://schemas.microsoft.com/office/drawing/2014/main" val="2275395472"/>
                  </a:ext>
                </a:extLst>
              </a:tr>
            </a:tbl>
          </a:graphicData>
        </a:graphic>
      </p:graphicFrame>
    </p:spTree>
    <p:extLst>
      <p:ext uri="{BB962C8B-B14F-4D97-AF65-F5344CB8AC3E}">
        <p14:creationId xmlns:p14="http://schemas.microsoft.com/office/powerpoint/2010/main" val="166698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2B242D3-EF84-7146-112F-D27E07D81919}"/>
              </a:ext>
            </a:extLst>
          </p:cNvPr>
          <p:cNvGraphicFramePr>
            <a:graphicFrameLocks/>
          </p:cNvGraphicFramePr>
          <p:nvPr>
            <p:extLst>
              <p:ext uri="{D42A27DB-BD31-4B8C-83A1-F6EECF244321}">
                <p14:modId xmlns:p14="http://schemas.microsoft.com/office/powerpoint/2010/main" val="1755800803"/>
              </p:ext>
            </p:extLst>
          </p:nvPr>
        </p:nvGraphicFramePr>
        <p:xfrm>
          <a:off x="838200" y="201909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365125"/>
            <a:ext cx="10515600" cy="1325563"/>
          </a:xfrm>
        </p:spPr>
        <p:txBody>
          <a:bodyPr>
            <a:normAutofit/>
          </a:bodyPr>
          <a:lstStyle/>
          <a:p>
            <a:pPr algn="ctr"/>
            <a:r>
              <a:rPr lang="en-US" dirty="0">
                <a:latin typeface="Bahnschrift" panose="020B0502040204020203" pitchFamily="34" charset="0"/>
              </a:rPr>
              <a:t>Background and Context</a:t>
            </a:r>
            <a:br>
              <a:rPr lang="en-US"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Consumerism</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Tree>
    <p:extLst>
      <p:ext uri="{BB962C8B-B14F-4D97-AF65-F5344CB8AC3E}">
        <p14:creationId xmlns:p14="http://schemas.microsoft.com/office/powerpoint/2010/main" val="3483118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2. Data collection</a:t>
            </a:r>
            <a:br>
              <a:rPr lang="en-US" sz="2800" dirty="0">
                <a:latin typeface="Bahnschrift" panose="020B0502040204020203" pitchFamily="34" charset="0"/>
              </a:rPr>
            </a:br>
            <a:br>
              <a:rPr lang="en-US" sz="1200" dirty="0">
                <a:latin typeface="Bahnschrift" panose="020B0502040204020203" pitchFamily="34" charset="0"/>
              </a:rPr>
            </a:br>
            <a:r>
              <a:rPr lang="pt-BR" sz="2600" dirty="0">
                <a:solidFill>
                  <a:srgbClr val="FFC000"/>
                </a:solidFill>
                <a:latin typeface="Bahnschrift" panose="020B0502040204020203" pitchFamily="34" charset="0"/>
              </a:rPr>
              <a:t>Taco Dataset (by Pedro Proença, http://tacodataset.org/)</a:t>
            </a:r>
            <a:endParaRPr lang="en-US" sz="2600" dirty="0">
              <a:solidFill>
                <a:srgbClr val="FFC000"/>
              </a:solidFill>
              <a:latin typeface="Bahnschrift" panose="020B0502040204020203" pitchFamily="34" charset="0"/>
            </a:endParaRPr>
          </a:p>
        </p:txBody>
      </p:sp>
      <p:sp>
        <p:nvSpPr>
          <p:cNvPr id="18" name="Content Placeholder 2">
            <a:extLst>
              <a:ext uri="{FF2B5EF4-FFF2-40B4-BE49-F238E27FC236}">
                <a16:creationId xmlns:a16="http://schemas.microsoft.com/office/drawing/2014/main" id="{FCEED3EE-E9F8-C29C-42A1-1B56645D348E}"/>
              </a:ext>
            </a:extLst>
          </p:cNvPr>
          <p:cNvSpPr>
            <a:spLocks noGrp="1"/>
          </p:cNvSpPr>
          <p:nvPr>
            <p:ph idx="1"/>
          </p:nvPr>
        </p:nvSpPr>
        <p:spPr>
          <a:xfrm>
            <a:off x="7035284" y="1717299"/>
            <a:ext cx="4875921" cy="4403353"/>
          </a:xfrm>
        </p:spPr>
        <p:txBody>
          <a:bodyPr>
            <a:normAutofit/>
          </a:bodyPr>
          <a:lstStyle/>
          <a:p>
            <a:pPr>
              <a:lnSpc>
                <a:spcPct val="150000"/>
              </a:lnSpc>
            </a:pPr>
            <a:r>
              <a:rPr lang="en-US" sz="1800" dirty="0">
                <a:latin typeface="Arial" panose="020B0604020202020204" pitchFamily="34" charset="0"/>
                <a:cs typeface="Arial" panose="020B0604020202020204" pitchFamily="34" charset="0"/>
              </a:rPr>
              <a:t>Photos taken </a:t>
            </a:r>
            <a:r>
              <a:rPr lang="en-US" sz="1800" b="1" dirty="0">
                <a:latin typeface="Arial" panose="020B0604020202020204" pitchFamily="34" charset="0"/>
                <a:cs typeface="Arial" panose="020B0604020202020204" pitchFamily="34" charset="0"/>
              </a:rPr>
              <a:t>under various environments</a:t>
            </a:r>
            <a:r>
              <a:rPr lang="en-US" sz="1800" dirty="0">
                <a:latin typeface="Arial" panose="020B0604020202020204" pitchFamily="34" charset="0"/>
                <a:cs typeface="Arial" panose="020B0604020202020204" pitchFamily="34" charset="0"/>
              </a:rPr>
              <a:t>: from tropical beaches to London street.</a:t>
            </a:r>
          </a:p>
          <a:p>
            <a:pPr>
              <a:lnSpc>
                <a:spcPct val="150000"/>
              </a:lnSpc>
            </a:pPr>
            <a:r>
              <a:rPr lang="en-US" sz="1800" dirty="0">
                <a:latin typeface="Arial" panose="020B0604020202020204" pitchFamily="34" charset="0"/>
                <a:cs typeface="Arial" panose="020B0604020202020204" pitchFamily="34" charset="0"/>
              </a:rPr>
              <a:t>Bounding box is used to </a:t>
            </a:r>
            <a:r>
              <a:rPr lang="en-US" sz="1800" b="1" dirty="0">
                <a:latin typeface="Arial" panose="020B0604020202020204" pitchFamily="34" charset="0"/>
                <a:cs typeface="Arial" panose="020B0604020202020204" pitchFamily="34" charset="0"/>
              </a:rPr>
              <a:t>crop the trash instance from the image</a:t>
            </a:r>
            <a:r>
              <a:rPr lang="en-US" sz="1800" dirty="0">
                <a:latin typeface="Arial" panose="020B0604020202020204" pitchFamily="34" charset="0"/>
                <a:cs typeface="Arial" panose="020B0604020202020204" pitchFamily="34" charset="0"/>
              </a:rPr>
              <a:t>.</a:t>
            </a:r>
          </a:p>
          <a:p>
            <a:pPr>
              <a:lnSpc>
                <a:spcPct val="150000"/>
              </a:lnSpc>
            </a:pPr>
            <a:r>
              <a:rPr lang="en-US" sz="1800" dirty="0">
                <a:latin typeface="Arial" panose="020B0604020202020204" pitchFamily="34" charset="0"/>
                <a:cs typeface="Arial" panose="020B0604020202020204" pitchFamily="34" charset="0"/>
              </a:rPr>
              <a:t>The dataset contains 60 categories  (cigarette, lids, can, glass jar, e.g. ) -&gt; Remap into 7 waste categories.</a:t>
            </a: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endParaRPr lang="en-US" sz="1800"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4780080B-F180-4659-B338-203E9067D259}"/>
              </a:ext>
            </a:extLst>
          </p:cNvPr>
          <p:cNvPicPr>
            <a:picLocks noChangeAspect="1"/>
          </p:cNvPicPr>
          <p:nvPr/>
        </p:nvPicPr>
        <p:blipFill>
          <a:blip r:embed="rId3"/>
          <a:stretch>
            <a:fillRect/>
          </a:stretch>
        </p:blipFill>
        <p:spPr>
          <a:xfrm>
            <a:off x="271268" y="4094118"/>
            <a:ext cx="6643881" cy="2026535"/>
          </a:xfrm>
          <a:prstGeom prst="rect">
            <a:avLst/>
          </a:prstGeom>
        </p:spPr>
      </p:pic>
      <p:pic>
        <p:nvPicPr>
          <p:cNvPr id="20" name="Picture 19" descr="A picture containing grass, outdoor, red&#10;&#10;Description automatically generated">
            <a:extLst>
              <a:ext uri="{FF2B5EF4-FFF2-40B4-BE49-F238E27FC236}">
                <a16:creationId xmlns:a16="http://schemas.microsoft.com/office/drawing/2014/main" id="{A17805C7-DF45-0A85-6059-9F845EE32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40857" y="1392952"/>
            <a:ext cx="2160372" cy="2880496"/>
          </a:xfrm>
          <a:prstGeom prst="rect">
            <a:avLst/>
          </a:prstGeom>
        </p:spPr>
      </p:pic>
      <p:sp>
        <p:nvSpPr>
          <p:cNvPr id="21" name="Rectangle 20">
            <a:extLst>
              <a:ext uri="{FF2B5EF4-FFF2-40B4-BE49-F238E27FC236}">
                <a16:creationId xmlns:a16="http://schemas.microsoft.com/office/drawing/2014/main" id="{0DB40F75-E6A9-1531-7BF8-6E1710690AAC}"/>
              </a:ext>
            </a:extLst>
          </p:cNvPr>
          <p:cNvSpPr/>
          <p:nvPr/>
        </p:nvSpPr>
        <p:spPr>
          <a:xfrm>
            <a:off x="525293" y="2017486"/>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3D3DB6D-371A-F56B-975D-1CEAAA8743AC}"/>
              </a:ext>
            </a:extLst>
          </p:cNvPr>
          <p:cNvSpPr/>
          <p:nvPr/>
        </p:nvSpPr>
        <p:spPr>
          <a:xfrm>
            <a:off x="1701799" y="2785768"/>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7D0045-A06C-DCFF-277C-F5836F541481}"/>
              </a:ext>
            </a:extLst>
          </p:cNvPr>
          <p:cNvSpPr/>
          <p:nvPr/>
        </p:nvSpPr>
        <p:spPr>
          <a:xfrm>
            <a:off x="1021405" y="2668312"/>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outdoor, grass, nature&#10;&#10;Description automatically generated">
            <a:extLst>
              <a:ext uri="{FF2B5EF4-FFF2-40B4-BE49-F238E27FC236}">
                <a16:creationId xmlns:a16="http://schemas.microsoft.com/office/drawing/2014/main" id="{D03E626D-B074-78A7-56FA-468605C301B0}"/>
              </a:ext>
            </a:extLst>
          </p:cNvPr>
          <p:cNvPicPr>
            <a:picLocks noChangeAspect="1"/>
          </p:cNvPicPr>
          <p:nvPr/>
        </p:nvPicPr>
        <p:blipFill rotWithShape="1">
          <a:blip r:embed="rId5">
            <a:extLst>
              <a:ext uri="{28A0092B-C50C-407E-A947-70E740481C1C}">
                <a14:useLocalDpi xmlns:a14="http://schemas.microsoft.com/office/drawing/2010/main" val="0"/>
              </a:ext>
            </a:extLst>
          </a:blip>
          <a:srcRect t="9392" b="12391"/>
          <a:stretch/>
        </p:blipFill>
        <p:spPr>
          <a:xfrm>
            <a:off x="3264957" y="1783975"/>
            <a:ext cx="3646179" cy="2138936"/>
          </a:xfrm>
          <a:prstGeom prst="rect">
            <a:avLst/>
          </a:prstGeom>
        </p:spPr>
      </p:pic>
      <p:sp>
        <p:nvSpPr>
          <p:cNvPr id="25" name="Rectangle 24">
            <a:extLst>
              <a:ext uri="{FF2B5EF4-FFF2-40B4-BE49-F238E27FC236}">
                <a16:creationId xmlns:a16="http://schemas.microsoft.com/office/drawing/2014/main" id="{17FAB0E6-F3DF-3189-FBDA-DE51EC3AEEC1}"/>
              </a:ext>
            </a:extLst>
          </p:cNvPr>
          <p:cNvSpPr/>
          <p:nvPr/>
        </p:nvSpPr>
        <p:spPr>
          <a:xfrm>
            <a:off x="5391306" y="2393313"/>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5EA584C-4ABF-79CA-6D50-092682D8F70A}"/>
              </a:ext>
            </a:extLst>
          </p:cNvPr>
          <p:cNvSpPr/>
          <p:nvPr/>
        </p:nvSpPr>
        <p:spPr>
          <a:xfrm>
            <a:off x="4357860" y="2807744"/>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46FB8C4-CB0D-73FA-44C5-C70753ABBC19}"/>
              </a:ext>
            </a:extLst>
          </p:cNvPr>
          <p:cNvSpPr/>
          <p:nvPr/>
        </p:nvSpPr>
        <p:spPr>
          <a:xfrm>
            <a:off x="3250635" y="3221784"/>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3242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Data collection</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From Google Image (collected by the project’s author)</a:t>
            </a:r>
          </a:p>
        </p:txBody>
      </p:sp>
      <p:sp>
        <p:nvSpPr>
          <p:cNvPr id="18" name="Content Placeholder 2">
            <a:extLst>
              <a:ext uri="{FF2B5EF4-FFF2-40B4-BE49-F238E27FC236}">
                <a16:creationId xmlns:a16="http://schemas.microsoft.com/office/drawing/2014/main" id="{FCEED3EE-E9F8-C29C-42A1-1B56645D348E}"/>
              </a:ext>
            </a:extLst>
          </p:cNvPr>
          <p:cNvSpPr>
            <a:spLocks noGrp="1"/>
          </p:cNvSpPr>
          <p:nvPr>
            <p:ph idx="1"/>
          </p:nvPr>
        </p:nvSpPr>
        <p:spPr>
          <a:xfrm>
            <a:off x="7035284" y="1717299"/>
            <a:ext cx="4875921" cy="4403353"/>
          </a:xfrm>
        </p:spPr>
        <p:txBody>
          <a:bodyPr>
            <a:normAutofit/>
          </a:bodyPr>
          <a:lstStyle/>
          <a:p>
            <a:pPr>
              <a:lnSpc>
                <a:spcPct val="150000"/>
              </a:lnSpc>
            </a:pPr>
            <a:r>
              <a:rPr lang="en-US" sz="1800" b="1" dirty="0">
                <a:latin typeface="Arial" panose="020B0604020202020204" pitchFamily="34" charset="0"/>
                <a:cs typeface="Arial" panose="020B0604020202020204" pitchFamily="34" charset="0"/>
              </a:rPr>
              <a:t>Specified keywords </a:t>
            </a:r>
            <a:r>
              <a:rPr lang="en-US" sz="1800" dirty="0">
                <a:latin typeface="Arial" panose="020B0604020202020204" pitchFamily="34" charset="0"/>
                <a:cs typeface="Arial" panose="020B0604020202020204" pitchFamily="34" charset="0"/>
              </a:rPr>
              <a:t>in bio, glass, paper, other, non-recyclable</a:t>
            </a:r>
          </a:p>
          <a:p>
            <a:pPr>
              <a:lnSpc>
                <a:spcPct val="150000"/>
              </a:lnSpc>
            </a:pPr>
            <a:r>
              <a:rPr lang="en-US" sz="1800" b="1" dirty="0">
                <a:latin typeface="Arial" panose="020B0604020202020204" pitchFamily="34" charset="0"/>
                <a:cs typeface="Arial" panose="020B0604020202020204" pitchFamily="34" charset="0"/>
              </a:rPr>
              <a:t>Downloaded images </a:t>
            </a:r>
            <a:r>
              <a:rPr lang="en-US" sz="1800" dirty="0">
                <a:latin typeface="Arial" panose="020B0604020202020204" pitchFamily="34" charset="0"/>
                <a:cs typeface="Arial" panose="020B0604020202020204" pitchFamily="34" charset="0"/>
              </a:rPr>
              <a:t>using a Python open-source </a:t>
            </a:r>
            <a:r>
              <a:rPr lang="en-US" sz="1800" b="1" dirty="0">
                <a:latin typeface="Arial" panose="020B0604020202020204" pitchFamily="34" charset="0"/>
                <a:cs typeface="Arial" panose="020B0604020202020204" pitchFamily="34" charset="0"/>
              </a:rPr>
              <a:t>Web Scraper </a:t>
            </a:r>
            <a:r>
              <a:rPr lang="en-US" sz="1800" dirty="0">
                <a:latin typeface="Arial" panose="020B0604020202020204" pitchFamily="34" charset="0"/>
                <a:cs typeface="Arial" panose="020B0604020202020204" pitchFamily="34" charset="0"/>
              </a:rPr>
              <a:t>coded by Jayden Oh </a:t>
            </a:r>
            <a:r>
              <a:rPr lang="en-US" sz="1800" dirty="0" err="1">
                <a:latin typeface="Arial" panose="020B0604020202020204" pitchFamily="34" charset="0"/>
                <a:cs typeface="Arial" panose="020B0604020202020204" pitchFamily="34" charset="0"/>
              </a:rPr>
              <a:t>Yicong</a:t>
            </a:r>
            <a:r>
              <a:rPr lang="en-US" sz="1800" dirty="0">
                <a:latin typeface="Arial" panose="020B0604020202020204" pitchFamily="34" charset="0"/>
                <a:cs typeface="Arial" panose="020B0604020202020204" pitchFamily="34" charset="0"/>
              </a:rPr>
              <a:t> </a:t>
            </a:r>
          </a:p>
          <a:p>
            <a:pPr>
              <a:lnSpc>
                <a:spcPct val="150000"/>
              </a:lnSpc>
            </a:pPr>
            <a:r>
              <a:rPr lang="en-US" sz="1800" b="1" dirty="0">
                <a:latin typeface="Arial" panose="020B0604020202020204" pitchFamily="34" charset="0"/>
                <a:cs typeface="Arial" panose="020B0604020202020204" pitchFamily="34" charset="0"/>
              </a:rPr>
              <a:t>Verified</a:t>
            </a:r>
            <a:r>
              <a:rPr lang="en-US" sz="1800" dirty="0">
                <a:latin typeface="Arial" panose="020B0604020202020204" pitchFamily="34" charset="0"/>
                <a:cs typeface="Arial" panose="020B0604020202020204" pitchFamily="34" charset="0"/>
              </a:rPr>
              <a:t> Images</a:t>
            </a:r>
          </a:p>
          <a:p>
            <a:pPr>
              <a:lnSpc>
                <a:spcPct val="150000"/>
              </a:lnSpc>
              <a:buFontTx/>
              <a:buChar char="-"/>
            </a:pPr>
            <a:endParaRPr lang="en-US" sz="1800" dirty="0">
              <a:latin typeface="Arial" panose="020B0604020202020204" pitchFamily="34" charset="0"/>
              <a:cs typeface="Arial" panose="020B0604020202020204" pitchFamily="34" charset="0"/>
            </a:endParaRPr>
          </a:p>
          <a:p>
            <a:pPr marL="0" indent="0">
              <a:lnSpc>
                <a:spcPct val="150000"/>
              </a:lnSpc>
              <a:buNone/>
            </a:pPr>
            <a:endParaRPr lang="en-US"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B7822FC-7AFA-7468-5259-6E16DDFA5BF9}"/>
              </a:ext>
            </a:extLst>
          </p:cNvPr>
          <p:cNvPicPr>
            <a:picLocks noChangeAspect="1"/>
          </p:cNvPicPr>
          <p:nvPr/>
        </p:nvPicPr>
        <p:blipFill>
          <a:blip r:embed="rId3"/>
          <a:stretch>
            <a:fillRect/>
          </a:stretch>
        </p:blipFill>
        <p:spPr>
          <a:xfrm>
            <a:off x="504845" y="1764191"/>
            <a:ext cx="6317985" cy="4497081"/>
          </a:xfrm>
          <a:prstGeom prst="rect">
            <a:avLst/>
          </a:prstGeom>
        </p:spPr>
      </p:pic>
    </p:spTree>
    <p:extLst>
      <p:ext uri="{BB962C8B-B14F-4D97-AF65-F5344CB8AC3E}">
        <p14:creationId xmlns:p14="http://schemas.microsoft.com/office/powerpoint/2010/main" val="3061097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Data collection</a:t>
            </a:r>
            <a:br>
              <a:rPr lang="en-US" sz="2800" dirty="0">
                <a:latin typeface="Bahnschrift" panose="020B0502040204020203" pitchFamily="34" charset="0"/>
              </a:rPr>
            </a:br>
            <a:br>
              <a:rPr lang="en-US" sz="1200" dirty="0">
                <a:latin typeface="Bahnschrift" panose="020B0502040204020203" pitchFamily="34" charset="0"/>
              </a:rPr>
            </a:br>
            <a:r>
              <a:rPr lang="pt-BR" sz="2600" dirty="0">
                <a:solidFill>
                  <a:srgbClr val="FFC000"/>
                </a:solidFill>
                <a:latin typeface="Bahnschrift" panose="020B0502040204020203" pitchFamily="34" charset="0"/>
              </a:rPr>
              <a:t>Image Distribution</a:t>
            </a:r>
            <a:endParaRPr lang="en-US" sz="2600" dirty="0">
              <a:solidFill>
                <a:srgbClr val="FFC000"/>
              </a:solidFill>
              <a:latin typeface="Bahnschrift" panose="020B0502040204020203" pitchFamily="34" charset="0"/>
            </a:endParaRPr>
          </a:p>
        </p:txBody>
      </p:sp>
      <p:pic>
        <p:nvPicPr>
          <p:cNvPr id="6" name="Picture 5">
            <a:extLst>
              <a:ext uri="{FF2B5EF4-FFF2-40B4-BE49-F238E27FC236}">
                <a16:creationId xmlns:a16="http://schemas.microsoft.com/office/drawing/2014/main" id="{897B9721-D059-32A2-2C59-ED06077409E8}"/>
              </a:ext>
            </a:extLst>
          </p:cNvPr>
          <p:cNvPicPr>
            <a:picLocks noChangeAspect="1"/>
          </p:cNvPicPr>
          <p:nvPr/>
        </p:nvPicPr>
        <p:blipFill>
          <a:blip r:embed="rId3"/>
          <a:stretch>
            <a:fillRect/>
          </a:stretch>
        </p:blipFill>
        <p:spPr>
          <a:xfrm>
            <a:off x="1111728" y="1818968"/>
            <a:ext cx="9968544" cy="3750740"/>
          </a:xfrm>
          <a:prstGeom prst="rect">
            <a:avLst/>
          </a:prstGeom>
        </p:spPr>
      </p:pic>
    </p:spTree>
    <p:extLst>
      <p:ext uri="{BB962C8B-B14F-4D97-AF65-F5344CB8AC3E}">
        <p14:creationId xmlns:p14="http://schemas.microsoft.com/office/powerpoint/2010/main" val="3982653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Data collection</a:t>
            </a:r>
            <a:br>
              <a:rPr lang="en-US" sz="2800" dirty="0">
                <a:latin typeface="Bahnschrift" panose="020B0502040204020203" pitchFamily="34" charset="0"/>
              </a:rPr>
            </a:br>
            <a:br>
              <a:rPr lang="en-US" sz="1200" dirty="0">
                <a:latin typeface="Bahnschrift" panose="020B0502040204020203" pitchFamily="34" charset="0"/>
              </a:rPr>
            </a:br>
            <a:r>
              <a:rPr lang="pt-BR" sz="2600" dirty="0">
                <a:solidFill>
                  <a:srgbClr val="FFC000"/>
                </a:solidFill>
                <a:latin typeface="Bahnschrift" panose="020B0502040204020203" pitchFamily="34" charset="0"/>
              </a:rPr>
              <a:t>Variation in Image Size</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3" name="Picture 2">
            <a:extLst>
              <a:ext uri="{FF2B5EF4-FFF2-40B4-BE49-F238E27FC236}">
                <a16:creationId xmlns:a16="http://schemas.microsoft.com/office/drawing/2014/main" id="{11A8A8B4-7E15-5D1B-2FFC-D3C2A76DA0DF}"/>
              </a:ext>
            </a:extLst>
          </p:cNvPr>
          <p:cNvPicPr>
            <a:picLocks noChangeAspect="1"/>
          </p:cNvPicPr>
          <p:nvPr/>
        </p:nvPicPr>
        <p:blipFill>
          <a:blip r:embed="rId3"/>
          <a:stretch>
            <a:fillRect/>
          </a:stretch>
        </p:blipFill>
        <p:spPr>
          <a:xfrm>
            <a:off x="3030917" y="1656274"/>
            <a:ext cx="5524500" cy="4333875"/>
          </a:xfrm>
          <a:prstGeom prst="rect">
            <a:avLst/>
          </a:prstGeom>
        </p:spPr>
      </p:pic>
    </p:spTree>
    <p:extLst>
      <p:ext uri="{BB962C8B-B14F-4D97-AF65-F5344CB8AC3E}">
        <p14:creationId xmlns:p14="http://schemas.microsoft.com/office/powerpoint/2010/main" val="1165311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Resize Image to 224x224 resolution</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Downscale by resizing and upscale by zero-padding</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4" name="Picture 3">
            <a:extLst>
              <a:ext uri="{FF2B5EF4-FFF2-40B4-BE49-F238E27FC236}">
                <a16:creationId xmlns:a16="http://schemas.microsoft.com/office/drawing/2014/main" id="{76A9C16E-5A78-40AA-DA4D-78ACD75D2C69}"/>
              </a:ext>
            </a:extLst>
          </p:cNvPr>
          <p:cNvPicPr>
            <a:picLocks noChangeAspect="1"/>
          </p:cNvPicPr>
          <p:nvPr/>
        </p:nvPicPr>
        <p:blipFill>
          <a:blip r:embed="rId3"/>
          <a:stretch>
            <a:fillRect/>
          </a:stretch>
        </p:blipFill>
        <p:spPr>
          <a:xfrm>
            <a:off x="207209" y="1868750"/>
            <a:ext cx="11777581" cy="3929210"/>
          </a:xfrm>
          <a:prstGeom prst="rect">
            <a:avLst/>
          </a:prstGeom>
        </p:spPr>
      </p:pic>
    </p:spTree>
    <p:extLst>
      <p:ext uri="{BB962C8B-B14F-4D97-AF65-F5344CB8AC3E}">
        <p14:creationId xmlns:p14="http://schemas.microsoft.com/office/powerpoint/2010/main" val="4035484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Train – Validation – Test split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80/10/10 split – random stratified split</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graphicFrame>
        <p:nvGraphicFramePr>
          <p:cNvPr id="3" name="Table 16">
            <a:extLst>
              <a:ext uri="{FF2B5EF4-FFF2-40B4-BE49-F238E27FC236}">
                <a16:creationId xmlns:a16="http://schemas.microsoft.com/office/drawing/2014/main" id="{17B43895-B9AC-2F5A-72AB-5DC351DC90A6}"/>
              </a:ext>
            </a:extLst>
          </p:cNvPr>
          <p:cNvGraphicFramePr>
            <a:graphicFrameLocks noGrp="1"/>
          </p:cNvGraphicFramePr>
          <p:nvPr>
            <p:ph idx="1"/>
            <p:extLst>
              <p:ext uri="{D42A27DB-BD31-4B8C-83A1-F6EECF244321}">
                <p14:modId xmlns:p14="http://schemas.microsoft.com/office/powerpoint/2010/main" val="1651536125"/>
              </p:ext>
            </p:extLst>
          </p:nvPr>
        </p:nvGraphicFramePr>
        <p:xfrm>
          <a:off x="567611" y="1576737"/>
          <a:ext cx="3388567" cy="2710875"/>
        </p:xfrm>
        <a:graphic>
          <a:graphicData uri="http://schemas.openxmlformats.org/drawingml/2006/table">
            <a:tbl>
              <a:tblPr firstRow="1" bandRow="1">
                <a:tableStyleId>{10A1B5D5-9B99-4C35-A422-299274C87663}</a:tableStyleId>
              </a:tblPr>
              <a:tblGrid>
                <a:gridCol w="1970314">
                  <a:extLst>
                    <a:ext uri="{9D8B030D-6E8A-4147-A177-3AD203B41FA5}">
                      <a16:colId xmlns:a16="http://schemas.microsoft.com/office/drawing/2014/main" val="1350462294"/>
                    </a:ext>
                  </a:extLst>
                </a:gridCol>
                <a:gridCol w="1418253">
                  <a:extLst>
                    <a:ext uri="{9D8B030D-6E8A-4147-A177-3AD203B41FA5}">
                      <a16:colId xmlns:a16="http://schemas.microsoft.com/office/drawing/2014/main" val="1449191812"/>
                    </a:ext>
                  </a:extLst>
                </a:gridCol>
              </a:tblGrid>
              <a:tr h="348409">
                <a:tc>
                  <a:txBody>
                    <a:bodyPr/>
                    <a:lstStyle/>
                    <a:p>
                      <a:r>
                        <a:rPr lang="en-US" sz="1400" dirty="0">
                          <a:latin typeface="Arial" panose="020B0604020202020204" pitchFamily="34" charset="0"/>
                          <a:cs typeface="Arial" panose="020B0604020202020204" pitchFamily="34" charset="0"/>
                        </a:rPr>
                        <a:t>Category</a:t>
                      </a:r>
                    </a:p>
                  </a:txBody>
                  <a:tcPr>
                    <a:solidFill>
                      <a:srgbClr val="228B22"/>
                    </a:solidFill>
                  </a:tcPr>
                </a:tc>
                <a:tc>
                  <a:txBody>
                    <a:bodyPr/>
                    <a:lstStyle/>
                    <a:p>
                      <a:r>
                        <a:rPr lang="en-US" sz="1400" dirty="0">
                          <a:latin typeface="Arial" panose="020B0604020202020204" pitchFamily="34" charset="0"/>
                          <a:cs typeface="Arial" panose="020B0604020202020204" pitchFamily="34" charset="0"/>
                        </a:rPr>
                        <a:t>Image Count</a:t>
                      </a:r>
                    </a:p>
                  </a:txBody>
                  <a:tcPr>
                    <a:solidFill>
                      <a:srgbClr val="228B22"/>
                    </a:solidFill>
                  </a:tcPr>
                </a:tc>
                <a:extLst>
                  <a:ext uri="{0D108BD9-81ED-4DB2-BD59-A6C34878D82A}">
                    <a16:rowId xmlns:a16="http://schemas.microsoft.com/office/drawing/2014/main" val="1872516916"/>
                  </a:ext>
                </a:extLst>
              </a:tr>
              <a:tr h="317240">
                <a:tc>
                  <a:txBody>
                    <a:bodyPr/>
                    <a:lstStyle/>
                    <a:p>
                      <a:r>
                        <a:rPr lang="en-US" sz="1400" dirty="0">
                          <a:latin typeface="Arial" panose="020B0604020202020204" pitchFamily="34" charset="0"/>
                          <a:cs typeface="Arial" panose="020B0604020202020204" pitchFamily="34" charset="0"/>
                        </a:rPr>
                        <a:t>Bio </a:t>
                      </a:r>
                    </a:p>
                  </a:txBody>
                  <a:tcPr/>
                </a:tc>
                <a:tc>
                  <a:txBody>
                    <a:bodyPr/>
                    <a:lstStyle/>
                    <a:p>
                      <a:r>
                        <a:rPr lang="en-US" sz="1400" dirty="0">
                          <a:latin typeface="Arial" panose="020B0604020202020204" pitchFamily="34" charset="0"/>
                          <a:cs typeface="Arial" panose="020B0604020202020204" pitchFamily="34" charset="0"/>
                        </a:rPr>
                        <a:t>608</a:t>
                      </a:r>
                    </a:p>
                  </a:txBody>
                  <a:tcPr/>
                </a:tc>
                <a:extLst>
                  <a:ext uri="{0D108BD9-81ED-4DB2-BD59-A6C34878D82A}">
                    <a16:rowId xmlns:a16="http://schemas.microsoft.com/office/drawing/2014/main" val="3808792734"/>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Glass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1920</a:t>
                      </a:r>
                    </a:p>
                  </a:txBody>
                  <a:tcPr/>
                </a:tc>
                <a:extLst>
                  <a:ext uri="{0D108BD9-81ED-4DB2-BD59-A6C34878D82A}">
                    <a16:rowId xmlns:a16="http://schemas.microsoft.com/office/drawing/2014/main" val="3764931690"/>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Metals and plastic</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5816</a:t>
                      </a:r>
                    </a:p>
                  </a:txBody>
                  <a:tcPr/>
                </a:tc>
                <a:extLst>
                  <a:ext uri="{0D108BD9-81ED-4DB2-BD59-A6C34878D82A}">
                    <a16:rowId xmlns:a16="http://schemas.microsoft.com/office/drawing/2014/main" val="2281673608"/>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Non recyclable</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2768</a:t>
                      </a:r>
                    </a:p>
                  </a:txBody>
                  <a:tcPr/>
                </a:tc>
                <a:extLst>
                  <a:ext uri="{0D108BD9-81ED-4DB2-BD59-A6C34878D82A}">
                    <a16:rowId xmlns:a16="http://schemas.microsoft.com/office/drawing/2014/main" val="2372738198"/>
                  </a:ext>
                </a:extLst>
              </a:tr>
              <a:tr h="340871">
                <a:tc>
                  <a:txBody>
                    <a:bodyPr/>
                    <a:lstStyle/>
                    <a:p>
                      <a:r>
                        <a:rPr lang="en-US" sz="1400" dirty="0">
                          <a:latin typeface="Arial" panose="020B0604020202020204" pitchFamily="34" charset="0"/>
                          <a:cs typeface="Arial" panose="020B0604020202020204" pitchFamily="34" charset="0"/>
                        </a:rPr>
                        <a:t>Other</a:t>
                      </a:r>
                    </a:p>
                  </a:txBody>
                  <a:tcPr/>
                </a:tc>
                <a:tc>
                  <a:txBody>
                    <a:bodyPr/>
                    <a:lstStyle/>
                    <a:p>
                      <a:r>
                        <a:rPr lang="en-US" sz="1400" dirty="0">
                          <a:latin typeface="Arial" panose="020B0604020202020204" pitchFamily="34" charset="0"/>
                          <a:cs typeface="Arial" panose="020B0604020202020204" pitchFamily="34" charset="0"/>
                        </a:rPr>
                        <a:t>1624</a:t>
                      </a:r>
                    </a:p>
                  </a:txBody>
                  <a:tcPr/>
                </a:tc>
                <a:extLst>
                  <a:ext uri="{0D108BD9-81ED-4DB2-BD59-A6C34878D82A}">
                    <a16:rowId xmlns:a16="http://schemas.microsoft.com/office/drawing/2014/main" val="707849731"/>
                  </a:ext>
                </a:extLst>
              </a:tr>
              <a:tr h="340871">
                <a:tc>
                  <a:txBody>
                    <a:bodyPr/>
                    <a:lstStyle/>
                    <a:p>
                      <a:r>
                        <a:rPr lang="en-US" sz="1400" dirty="0">
                          <a:latin typeface="Arial" panose="020B0604020202020204" pitchFamily="34" charset="0"/>
                          <a:cs typeface="Arial" panose="020B0604020202020204" pitchFamily="34" charset="0"/>
                        </a:rPr>
                        <a:t>Paper</a:t>
                      </a:r>
                    </a:p>
                  </a:txBody>
                  <a:tcPr/>
                </a:tc>
                <a:tc>
                  <a:txBody>
                    <a:bodyPr/>
                    <a:lstStyle/>
                    <a:p>
                      <a:r>
                        <a:rPr lang="en-US" sz="1400" dirty="0">
                          <a:latin typeface="Arial" panose="020B0604020202020204" pitchFamily="34" charset="0"/>
                          <a:cs typeface="Arial" panose="020B0604020202020204" pitchFamily="34" charset="0"/>
                        </a:rPr>
                        <a:t>1904</a:t>
                      </a:r>
                    </a:p>
                  </a:txBody>
                  <a:tcPr/>
                </a:tc>
                <a:extLst>
                  <a:ext uri="{0D108BD9-81ED-4DB2-BD59-A6C34878D82A}">
                    <a16:rowId xmlns:a16="http://schemas.microsoft.com/office/drawing/2014/main" val="4126438621"/>
                  </a:ext>
                </a:extLst>
              </a:tr>
              <a:tr h="340871">
                <a:tc>
                  <a:txBody>
                    <a:bodyPr/>
                    <a:lstStyle/>
                    <a:p>
                      <a:r>
                        <a:rPr lang="en-US" sz="1400" dirty="0">
                          <a:latin typeface="Arial" panose="020B0604020202020204" pitchFamily="34" charset="0"/>
                          <a:cs typeface="Arial" panose="020B0604020202020204" pitchFamily="34" charset="0"/>
                        </a:rPr>
                        <a:t>Unknown</a:t>
                      </a:r>
                    </a:p>
                  </a:txBody>
                  <a:tcPr/>
                </a:tc>
                <a:tc>
                  <a:txBody>
                    <a:bodyPr/>
                    <a:lstStyle/>
                    <a:p>
                      <a:r>
                        <a:rPr lang="en-US" sz="1400" dirty="0">
                          <a:latin typeface="Arial" panose="020B0604020202020204" pitchFamily="34" charset="0"/>
                          <a:cs typeface="Arial" panose="020B0604020202020204" pitchFamily="34" charset="0"/>
                        </a:rPr>
                        <a:t>1280</a:t>
                      </a:r>
                    </a:p>
                  </a:txBody>
                  <a:tcPr/>
                </a:tc>
                <a:extLst>
                  <a:ext uri="{0D108BD9-81ED-4DB2-BD59-A6C34878D82A}">
                    <a16:rowId xmlns:a16="http://schemas.microsoft.com/office/drawing/2014/main" val="2615491563"/>
                  </a:ext>
                </a:extLst>
              </a:tr>
            </a:tbl>
          </a:graphicData>
        </a:graphic>
      </p:graphicFrame>
      <p:graphicFrame>
        <p:nvGraphicFramePr>
          <p:cNvPr id="5" name="Table 4">
            <a:extLst>
              <a:ext uri="{FF2B5EF4-FFF2-40B4-BE49-F238E27FC236}">
                <a16:creationId xmlns:a16="http://schemas.microsoft.com/office/drawing/2014/main" id="{4C32204B-5C82-DE73-F306-594B37355B47}"/>
              </a:ext>
            </a:extLst>
          </p:cNvPr>
          <p:cNvGraphicFramePr>
            <a:graphicFrameLocks/>
          </p:cNvGraphicFramePr>
          <p:nvPr>
            <p:extLst>
              <p:ext uri="{D42A27DB-BD31-4B8C-83A1-F6EECF244321}">
                <p14:modId xmlns:p14="http://schemas.microsoft.com/office/powerpoint/2010/main" val="426907841"/>
              </p:ext>
            </p:extLst>
          </p:nvPr>
        </p:nvGraphicFramePr>
        <p:xfrm>
          <a:off x="4396271" y="1568120"/>
          <a:ext cx="3388567" cy="2710875"/>
        </p:xfrm>
        <a:graphic>
          <a:graphicData uri="http://schemas.openxmlformats.org/drawingml/2006/table">
            <a:tbl>
              <a:tblPr firstRow="1" bandRow="1">
                <a:tableStyleId>{10A1B5D5-9B99-4C35-A422-299274C87663}</a:tableStyleId>
              </a:tblPr>
              <a:tblGrid>
                <a:gridCol w="1970314">
                  <a:extLst>
                    <a:ext uri="{9D8B030D-6E8A-4147-A177-3AD203B41FA5}">
                      <a16:colId xmlns:a16="http://schemas.microsoft.com/office/drawing/2014/main" val="1350462294"/>
                    </a:ext>
                  </a:extLst>
                </a:gridCol>
                <a:gridCol w="1418253">
                  <a:extLst>
                    <a:ext uri="{9D8B030D-6E8A-4147-A177-3AD203B41FA5}">
                      <a16:colId xmlns:a16="http://schemas.microsoft.com/office/drawing/2014/main" val="1449191812"/>
                    </a:ext>
                  </a:extLst>
                </a:gridCol>
              </a:tblGrid>
              <a:tr h="348409">
                <a:tc>
                  <a:txBody>
                    <a:bodyPr/>
                    <a:lstStyle/>
                    <a:p>
                      <a:r>
                        <a:rPr lang="en-US" sz="1400" dirty="0">
                          <a:latin typeface="Arial" panose="020B0604020202020204" pitchFamily="34" charset="0"/>
                          <a:cs typeface="Arial" panose="020B0604020202020204" pitchFamily="34" charset="0"/>
                        </a:rPr>
                        <a:t>Category</a:t>
                      </a:r>
                    </a:p>
                  </a:txBody>
                  <a:tcPr>
                    <a:solidFill>
                      <a:srgbClr val="228B22"/>
                    </a:solidFill>
                  </a:tcPr>
                </a:tc>
                <a:tc>
                  <a:txBody>
                    <a:bodyPr/>
                    <a:lstStyle/>
                    <a:p>
                      <a:r>
                        <a:rPr lang="en-US" sz="1400" dirty="0">
                          <a:latin typeface="Arial" panose="020B0604020202020204" pitchFamily="34" charset="0"/>
                          <a:cs typeface="Arial" panose="020B0604020202020204" pitchFamily="34" charset="0"/>
                        </a:rPr>
                        <a:t>Image Count</a:t>
                      </a:r>
                    </a:p>
                  </a:txBody>
                  <a:tcPr>
                    <a:solidFill>
                      <a:srgbClr val="228B22"/>
                    </a:solidFill>
                  </a:tcPr>
                </a:tc>
                <a:extLst>
                  <a:ext uri="{0D108BD9-81ED-4DB2-BD59-A6C34878D82A}">
                    <a16:rowId xmlns:a16="http://schemas.microsoft.com/office/drawing/2014/main" val="1872516916"/>
                  </a:ext>
                </a:extLst>
              </a:tr>
              <a:tr h="317240">
                <a:tc>
                  <a:txBody>
                    <a:bodyPr/>
                    <a:lstStyle/>
                    <a:p>
                      <a:r>
                        <a:rPr lang="en-US" sz="1400" dirty="0">
                          <a:latin typeface="Arial" panose="020B0604020202020204" pitchFamily="34" charset="0"/>
                          <a:cs typeface="Arial" panose="020B0604020202020204" pitchFamily="34" charset="0"/>
                        </a:rPr>
                        <a:t>Bio </a:t>
                      </a:r>
                    </a:p>
                  </a:txBody>
                  <a:tcPr/>
                </a:tc>
                <a:tc>
                  <a:txBody>
                    <a:bodyPr/>
                    <a:lstStyle/>
                    <a:p>
                      <a:r>
                        <a:rPr lang="en-US" sz="1400" dirty="0">
                          <a:latin typeface="Arial" panose="020B0604020202020204" pitchFamily="34" charset="0"/>
                          <a:cs typeface="Arial" panose="020B0604020202020204" pitchFamily="34" charset="0"/>
                        </a:rPr>
                        <a:t> 76</a:t>
                      </a:r>
                    </a:p>
                  </a:txBody>
                  <a:tcPr/>
                </a:tc>
                <a:extLst>
                  <a:ext uri="{0D108BD9-81ED-4DB2-BD59-A6C34878D82A}">
                    <a16:rowId xmlns:a16="http://schemas.microsoft.com/office/drawing/2014/main" val="3808792734"/>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Glass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764931690"/>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Metals and plastic</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727</a:t>
                      </a:r>
                    </a:p>
                  </a:txBody>
                  <a:tcPr/>
                </a:tc>
                <a:extLst>
                  <a:ext uri="{0D108BD9-81ED-4DB2-BD59-A6C34878D82A}">
                    <a16:rowId xmlns:a16="http://schemas.microsoft.com/office/drawing/2014/main" val="2281673608"/>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Non recyclable</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346</a:t>
                      </a:r>
                    </a:p>
                  </a:txBody>
                  <a:tcPr/>
                </a:tc>
                <a:extLst>
                  <a:ext uri="{0D108BD9-81ED-4DB2-BD59-A6C34878D82A}">
                    <a16:rowId xmlns:a16="http://schemas.microsoft.com/office/drawing/2014/main" val="2372738198"/>
                  </a:ext>
                </a:extLst>
              </a:tr>
              <a:tr h="340871">
                <a:tc>
                  <a:txBody>
                    <a:bodyPr/>
                    <a:lstStyle/>
                    <a:p>
                      <a:r>
                        <a:rPr lang="en-US" sz="1400" dirty="0">
                          <a:latin typeface="Arial" panose="020B0604020202020204" pitchFamily="34" charset="0"/>
                          <a:cs typeface="Arial" panose="020B0604020202020204" pitchFamily="34" charset="0"/>
                        </a:rPr>
                        <a:t>Other</a:t>
                      </a:r>
                    </a:p>
                  </a:txBody>
                  <a:tcPr/>
                </a:tc>
                <a:tc>
                  <a:txBody>
                    <a:bodyPr/>
                    <a:lstStyle/>
                    <a:p>
                      <a:r>
                        <a:rPr lang="en-US" sz="1400" dirty="0">
                          <a:latin typeface="Arial" panose="020B0604020202020204" pitchFamily="34" charset="0"/>
                          <a:cs typeface="Arial" panose="020B0604020202020204" pitchFamily="34" charset="0"/>
                        </a:rPr>
                        <a:t>203</a:t>
                      </a:r>
                    </a:p>
                  </a:txBody>
                  <a:tcPr/>
                </a:tc>
                <a:extLst>
                  <a:ext uri="{0D108BD9-81ED-4DB2-BD59-A6C34878D82A}">
                    <a16:rowId xmlns:a16="http://schemas.microsoft.com/office/drawing/2014/main" val="707849731"/>
                  </a:ext>
                </a:extLst>
              </a:tr>
              <a:tr h="340871">
                <a:tc>
                  <a:txBody>
                    <a:bodyPr/>
                    <a:lstStyle/>
                    <a:p>
                      <a:r>
                        <a:rPr lang="en-US" sz="1400" dirty="0">
                          <a:latin typeface="Arial" panose="020B0604020202020204" pitchFamily="34" charset="0"/>
                          <a:cs typeface="Arial" panose="020B0604020202020204" pitchFamily="34" charset="0"/>
                        </a:rPr>
                        <a:t>Paper</a:t>
                      </a:r>
                    </a:p>
                  </a:txBody>
                  <a:tcPr/>
                </a:tc>
                <a:tc>
                  <a:txBody>
                    <a:bodyPr/>
                    <a:lstStyle/>
                    <a:p>
                      <a:r>
                        <a:rPr lang="en-US" sz="1400" dirty="0">
                          <a:latin typeface="Arial" panose="020B0604020202020204" pitchFamily="34" charset="0"/>
                          <a:cs typeface="Arial" panose="020B0604020202020204" pitchFamily="34" charset="0"/>
                        </a:rPr>
                        <a:t>238</a:t>
                      </a:r>
                    </a:p>
                  </a:txBody>
                  <a:tcPr/>
                </a:tc>
                <a:extLst>
                  <a:ext uri="{0D108BD9-81ED-4DB2-BD59-A6C34878D82A}">
                    <a16:rowId xmlns:a16="http://schemas.microsoft.com/office/drawing/2014/main" val="4126438621"/>
                  </a:ext>
                </a:extLst>
              </a:tr>
              <a:tr h="340871">
                <a:tc>
                  <a:txBody>
                    <a:bodyPr/>
                    <a:lstStyle/>
                    <a:p>
                      <a:r>
                        <a:rPr lang="en-US" sz="1400" dirty="0">
                          <a:latin typeface="Arial" panose="020B0604020202020204" pitchFamily="34" charset="0"/>
                          <a:cs typeface="Arial" panose="020B0604020202020204" pitchFamily="34" charset="0"/>
                        </a:rPr>
                        <a:t>Unknown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160</a:t>
                      </a:r>
                    </a:p>
                  </a:txBody>
                  <a:tcPr/>
                </a:tc>
                <a:extLst>
                  <a:ext uri="{0D108BD9-81ED-4DB2-BD59-A6C34878D82A}">
                    <a16:rowId xmlns:a16="http://schemas.microsoft.com/office/drawing/2014/main" val="2615491563"/>
                  </a:ext>
                </a:extLst>
              </a:tr>
            </a:tbl>
          </a:graphicData>
        </a:graphic>
      </p:graphicFrame>
      <p:graphicFrame>
        <p:nvGraphicFramePr>
          <p:cNvPr id="6" name="Table 5">
            <a:extLst>
              <a:ext uri="{FF2B5EF4-FFF2-40B4-BE49-F238E27FC236}">
                <a16:creationId xmlns:a16="http://schemas.microsoft.com/office/drawing/2014/main" id="{9BB1FA41-5B36-613D-AD34-27F84A09235C}"/>
              </a:ext>
            </a:extLst>
          </p:cNvPr>
          <p:cNvGraphicFramePr>
            <a:graphicFrameLocks/>
          </p:cNvGraphicFramePr>
          <p:nvPr>
            <p:extLst>
              <p:ext uri="{D42A27DB-BD31-4B8C-83A1-F6EECF244321}">
                <p14:modId xmlns:p14="http://schemas.microsoft.com/office/powerpoint/2010/main" val="2213592825"/>
              </p:ext>
            </p:extLst>
          </p:nvPr>
        </p:nvGraphicFramePr>
        <p:xfrm>
          <a:off x="8150291" y="1568127"/>
          <a:ext cx="3388567" cy="2710875"/>
        </p:xfrm>
        <a:graphic>
          <a:graphicData uri="http://schemas.openxmlformats.org/drawingml/2006/table">
            <a:tbl>
              <a:tblPr firstRow="1" bandRow="1">
                <a:tableStyleId>{10A1B5D5-9B99-4C35-A422-299274C87663}</a:tableStyleId>
              </a:tblPr>
              <a:tblGrid>
                <a:gridCol w="1970314">
                  <a:extLst>
                    <a:ext uri="{9D8B030D-6E8A-4147-A177-3AD203B41FA5}">
                      <a16:colId xmlns:a16="http://schemas.microsoft.com/office/drawing/2014/main" val="1350462294"/>
                    </a:ext>
                  </a:extLst>
                </a:gridCol>
                <a:gridCol w="1418253">
                  <a:extLst>
                    <a:ext uri="{9D8B030D-6E8A-4147-A177-3AD203B41FA5}">
                      <a16:colId xmlns:a16="http://schemas.microsoft.com/office/drawing/2014/main" val="1449191812"/>
                    </a:ext>
                  </a:extLst>
                </a:gridCol>
              </a:tblGrid>
              <a:tr h="348409">
                <a:tc>
                  <a:txBody>
                    <a:bodyPr/>
                    <a:lstStyle/>
                    <a:p>
                      <a:r>
                        <a:rPr lang="en-US" sz="1400" dirty="0">
                          <a:latin typeface="Arial" panose="020B0604020202020204" pitchFamily="34" charset="0"/>
                          <a:cs typeface="Arial" panose="020B0604020202020204" pitchFamily="34" charset="0"/>
                        </a:rPr>
                        <a:t>Category</a:t>
                      </a:r>
                    </a:p>
                  </a:txBody>
                  <a:tcPr>
                    <a:solidFill>
                      <a:srgbClr val="228B22"/>
                    </a:solidFill>
                  </a:tcPr>
                </a:tc>
                <a:tc>
                  <a:txBody>
                    <a:bodyPr/>
                    <a:lstStyle/>
                    <a:p>
                      <a:r>
                        <a:rPr lang="en-US" sz="1400" dirty="0">
                          <a:latin typeface="Arial" panose="020B0604020202020204" pitchFamily="34" charset="0"/>
                          <a:cs typeface="Arial" panose="020B0604020202020204" pitchFamily="34" charset="0"/>
                        </a:rPr>
                        <a:t>Image Count</a:t>
                      </a:r>
                    </a:p>
                  </a:txBody>
                  <a:tcPr>
                    <a:solidFill>
                      <a:srgbClr val="228B22"/>
                    </a:solidFill>
                  </a:tcPr>
                </a:tc>
                <a:extLst>
                  <a:ext uri="{0D108BD9-81ED-4DB2-BD59-A6C34878D82A}">
                    <a16:rowId xmlns:a16="http://schemas.microsoft.com/office/drawing/2014/main" val="1872516916"/>
                  </a:ext>
                </a:extLst>
              </a:tr>
              <a:tr h="317240">
                <a:tc>
                  <a:txBody>
                    <a:bodyPr/>
                    <a:lstStyle/>
                    <a:p>
                      <a:r>
                        <a:rPr lang="en-US" sz="1400" dirty="0">
                          <a:latin typeface="Arial" panose="020B0604020202020204" pitchFamily="34" charset="0"/>
                          <a:cs typeface="Arial" panose="020B0604020202020204" pitchFamily="34" charset="0"/>
                        </a:rPr>
                        <a:t>Bio </a:t>
                      </a:r>
                    </a:p>
                  </a:txBody>
                  <a:tcPr/>
                </a:tc>
                <a:tc>
                  <a:txBody>
                    <a:bodyPr/>
                    <a:lstStyle/>
                    <a:p>
                      <a:r>
                        <a:rPr lang="en-US" sz="1400" dirty="0">
                          <a:latin typeface="Arial" panose="020B0604020202020204" pitchFamily="34" charset="0"/>
                          <a:cs typeface="Arial" panose="020B0604020202020204" pitchFamily="34" charset="0"/>
                        </a:rPr>
                        <a:t>67</a:t>
                      </a:r>
                    </a:p>
                  </a:txBody>
                  <a:tcPr/>
                </a:tc>
                <a:extLst>
                  <a:ext uri="{0D108BD9-81ED-4DB2-BD59-A6C34878D82A}">
                    <a16:rowId xmlns:a16="http://schemas.microsoft.com/office/drawing/2014/main" val="3808792734"/>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Glass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235</a:t>
                      </a:r>
                    </a:p>
                  </a:txBody>
                  <a:tcPr/>
                </a:tc>
                <a:extLst>
                  <a:ext uri="{0D108BD9-81ED-4DB2-BD59-A6C34878D82A}">
                    <a16:rowId xmlns:a16="http://schemas.microsoft.com/office/drawing/2014/main" val="3764931690"/>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Metals and plastic</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720</a:t>
                      </a:r>
                    </a:p>
                  </a:txBody>
                  <a:tcPr/>
                </a:tc>
                <a:extLst>
                  <a:ext uri="{0D108BD9-81ED-4DB2-BD59-A6C34878D82A}">
                    <a16:rowId xmlns:a16="http://schemas.microsoft.com/office/drawing/2014/main" val="2281673608"/>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Non recyclable</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346</a:t>
                      </a:r>
                    </a:p>
                  </a:txBody>
                  <a:tcPr/>
                </a:tc>
                <a:extLst>
                  <a:ext uri="{0D108BD9-81ED-4DB2-BD59-A6C34878D82A}">
                    <a16:rowId xmlns:a16="http://schemas.microsoft.com/office/drawing/2014/main" val="2372738198"/>
                  </a:ext>
                </a:extLst>
              </a:tr>
              <a:tr h="340871">
                <a:tc>
                  <a:txBody>
                    <a:bodyPr/>
                    <a:lstStyle/>
                    <a:p>
                      <a:r>
                        <a:rPr lang="en-US" sz="1400" dirty="0">
                          <a:latin typeface="Arial" panose="020B0604020202020204" pitchFamily="34" charset="0"/>
                          <a:cs typeface="Arial" panose="020B0604020202020204" pitchFamily="34" charset="0"/>
                        </a:rPr>
                        <a:t>Other</a:t>
                      </a:r>
                    </a:p>
                  </a:txBody>
                  <a:tcPr/>
                </a:tc>
                <a:tc>
                  <a:txBody>
                    <a:bodyPr/>
                    <a:lstStyle/>
                    <a:p>
                      <a:r>
                        <a:rPr lang="en-US" sz="1400" dirty="0">
                          <a:latin typeface="Arial" panose="020B0604020202020204" pitchFamily="34" charset="0"/>
                          <a:cs typeface="Arial" panose="020B0604020202020204" pitchFamily="34" charset="0"/>
                        </a:rPr>
                        <a:t>196</a:t>
                      </a:r>
                    </a:p>
                  </a:txBody>
                  <a:tcPr/>
                </a:tc>
                <a:extLst>
                  <a:ext uri="{0D108BD9-81ED-4DB2-BD59-A6C34878D82A}">
                    <a16:rowId xmlns:a16="http://schemas.microsoft.com/office/drawing/2014/main" val="707849731"/>
                  </a:ext>
                </a:extLst>
              </a:tr>
              <a:tr h="340871">
                <a:tc>
                  <a:txBody>
                    <a:bodyPr/>
                    <a:lstStyle/>
                    <a:p>
                      <a:r>
                        <a:rPr lang="en-US" sz="1400" dirty="0">
                          <a:latin typeface="Arial" panose="020B0604020202020204" pitchFamily="34" charset="0"/>
                          <a:cs typeface="Arial" panose="020B0604020202020204" pitchFamily="34" charset="0"/>
                        </a:rPr>
                        <a:t>Paper</a:t>
                      </a:r>
                    </a:p>
                  </a:txBody>
                  <a:tcPr/>
                </a:tc>
                <a:tc>
                  <a:txBody>
                    <a:bodyPr/>
                    <a:lstStyle/>
                    <a:p>
                      <a:r>
                        <a:rPr lang="en-US" sz="1400" dirty="0">
                          <a:latin typeface="Arial" panose="020B0604020202020204" pitchFamily="34" charset="0"/>
                          <a:cs typeface="Arial" panose="020B0604020202020204" pitchFamily="34" charset="0"/>
                        </a:rPr>
                        <a:t>236</a:t>
                      </a:r>
                    </a:p>
                  </a:txBody>
                  <a:tcPr/>
                </a:tc>
                <a:extLst>
                  <a:ext uri="{0D108BD9-81ED-4DB2-BD59-A6C34878D82A}">
                    <a16:rowId xmlns:a16="http://schemas.microsoft.com/office/drawing/2014/main" val="4126438621"/>
                  </a:ext>
                </a:extLst>
              </a:tr>
              <a:tr h="340871">
                <a:tc>
                  <a:txBody>
                    <a:bodyPr/>
                    <a:lstStyle/>
                    <a:p>
                      <a:r>
                        <a:rPr lang="en-US" sz="1400" dirty="0">
                          <a:latin typeface="Arial" panose="020B0604020202020204" pitchFamily="34" charset="0"/>
                          <a:cs typeface="Arial" panose="020B0604020202020204" pitchFamily="34" charset="0"/>
                        </a:rPr>
                        <a:t>Unknown</a:t>
                      </a:r>
                    </a:p>
                  </a:txBody>
                  <a:tcPr/>
                </a:tc>
                <a:tc>
                  <a:txBody>
                    <a:bodyPr/>
                    <a:lstStyle/>
                    <a:p>
                      <a:r>
                        <a:rPr lang="en-US" sz="1400" dirty="0">
                          <a:latin typeface="Arial" panose="020B0604020202020204" pitchFamily="34" charset="0"/>
                          <a:cs typeface="Arial" panose="020B0604020202020204" pitchFamily="34" charset="0"/>
                        </a:rPr>
                        <a:t>154</a:t>
                      </a:r>
                    </a:p>
                  </a:txBody>
                  <a:tcPr/>
                </a:tc>
                <a:extLst>
                  <a:ext uri="{0D108BD9-81ED-4DB2-BD59-A6C34878D82A}">
                    <a16:rowId xmlns:a16="http://schemas.microsoft.com/office/drawing/2014/main" val="2615491563"/>
                  </a:ext>
                </a:extLst>
              </a:tr>
            </a:tbl>
          </a:graphicData>
        </a:graphic>
      </p:graphicFrame>
      <p:sp>
        <p:nvSpPr>
          <p:cNvPr id="7" name="TextBox 6">
            <a:extLst>
              <a:ext uri="{FF2B5EF4-FFF2-40B4-BE49-F238E27FC236}">
                <a16:creationId xmlns:a16="http://schemas.microsoft.com/office/drawing/2014/main" id="{39077F3A-0B45-2029-96CF-B243570938D0}"/>
              </a:ext>
            </a:extLst>
          </p:cNvPr>
          <p:cNvSpPr txBox="1"/>
          <p:nvPr/>
        </p:nvSpPr>
        <p:spPr>
          <a:xfrm>
            <a:off x="527180" y="4311645"/>
            <a:ext cx="3388567" cy="1703030"/>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Training dataset (80%): </a:t>
            </a:r>
            <a:r>
              <a:rPr lang="en-US" dirty="0">
                <a:latin typeface="Arial" panose="020B0604020202020204" pitchFamily="34" charset="0"/>
                <a:cs typeface="Arial" panose="020B0604020202020204" pitchFamily="34" charset="0"/>
              </a:rPr>
              <a:t>is used by a neural network model to </a:t>
            </a:r>
            <a:r>
              <a:rPr lang="en-US" b="1" i="1" dirty="0">
                <a:latin typeface="Arial" panose="020B0604020202020204" pitchFamily="34" charset="0"/>
                <a:cs typeface="Arial" panose="020B0604020202020204" pitchFamily="34" charset="0"/>
              </a:rPr>
              <a:t>learn features </a:t>
            </a:r>
            <a:r>
              <a:rPr lang="en-US" dirty="0">
                <a:latin typeface="Arial" panose="020B0604020202020204" pitchFamily="34" charset="0"/>
                <a:cs typeface="Arial" panose="020B0604020202020204" pitchFamily="34" charset="0"/>
              </a:rPr>
              <a:t>for the classification tasks.</a:t>
            </a:r>
          </a:p>
        </p:txBody>
      </p:sp>
      <p:sp>
        <p:nvSpPr>
          <p:cNvPr id="8" name="TextBox 7">
            <a:extLst>
              <a:ext uri="{FF2B5EF4-FFF2-40B4-BE49-F238E27FC236}">
                <a16:creationId xmlns:a16="http://schemas.microsoft.com/office/drawing/2014/main" id="{CF830070-7E50-6BA0-E5B7-7ABA6F6B9E48}"/>
              </a:ext>
            </a:extLst>
          </p:cNvPr>
          <p:cNvSpPr txBox="1"/>
          <p:nvPr/>
        </p:nvSpPr>
        <p:spPr>
          <a:xfrm>
            <a:off x="4358950" y="4287612"/>
            <a:ext cx="3577573" cy="2118529"/>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Validation dataset (10%): </a:t>
            </a:r>
            <a:r>
              <a:rPr lang="en-US" dirty="0">
                <a:latin typeface="Arial" panose="020B0604020202020204" pitchFamily="34" charset="0"/>
                <a:cs typeface="Arial" panose="020B0604020202020204" pitchFamily="34" charset="0"/>
              </a:rPr>
              <a:t>is used by the training process to </a:t>
            </a:r>
            <a:r>
              <a:rPr lang="en-US" b="1" i="1" dirty="0">
                <a:latin typeface="Arial" panose="020B0604020202020204" pitchFamily="34" charset="0"/>
                <a:cs typeface="Arial" panose="020B0604020202020204" pitchFamily="34" charset="0"/>
              </a:rPr>
              <a:t>tune hyperparameters</a:t>
            </a:r>
            <a:r>
              <a:rPr lang="en-US" dirty="0">
                <a:latin typeface="Arial" panose="020B0604020202020204" pitchFamily="34" charset="0"/>
                <a:cs typeface="Arial" panose="020B0604020202020204" pitchFamily="34" charset="0"/>
              </a:rPr>
              <a:t> (learning rate, dropout rate, so on …) </a:t>
            </a:r>
          </a:p>
          <a:p>
            <a:pPr>
              <a:lnSpc>
                <a:spcPct val="150000"/>
              </a:lnSpc>
            </a:pP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8FFC75D-3CE4-4D5D-A78A-08FF9FCF2DBB}"/>
              </a:ext>
            </a:extLst>
          </p:cNvPr>
          <p:cNvSpPr txBox="1"/>
          <p:nvPr/>
        </p:nvSpPr>
        <p:spPr>
          <a:xfrm>
            <a:off x="8087247" y="4311645"/>
            <a:ext cx="3577573" cy="2118529"/>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Testing dataset (10%): </a:t>
            </a:r>
            <a:r>
              <a:rPr lang="en-US" dirty="0">
                <a:latin typeface="Arial" panose="020B0604020202020204" pitchFamily="34" charset="0"/>
                <a:cs typeface="Arial" panose="020B0604020202020204" pitchFamily="34" charset="0"/>
              </a:rPr>
              <a:t>is unseen data by the model, used to </a:t>
            </a:r>
            <a:r>
              <a:rPr lang="en-US" b="1" i="1" dirty="0">
                <a:latin typeface="Arial" panose="020B0604020202020204" pitchFamily="34" charset="0"/>
                <a:cs typeface="Arial" panose="020B0604020202020204" pitchFamily="34" charset="0"/>
              </a:rPr>
              <a:t>measure the model’s performance</a:t>
            </a:r>
            <a:r>
              <a:rPr lang="en-US" dirty="0">
                <a:latin typeface="Arial" panose="020B0604020202020204" pitchFamily="34" charset="0"/>
                <a:cs typeface="Arial" panose="020B0604020202020204" pitchFamily="34" charset="0"/>
              </a:rPr>
              <a:t>.</a:t>
            </a:r>
          </a:p>
          <a:p>
            <a:pPr>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0945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Images Count by Waste Categories</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Oversampling for a balanced dataset</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12" name="Content Placeholder 11">
            <a:extLst>
              <a:ext uri="{FF2B5EF4-FFF2-40B4-BE49-F238E27FC236}">
                <a16:creationId xmlns:a16="http://schemas.microsoft.com/office/drawing/2014/main" id="{2C2D4D2A-8C5B-636A-69DA-5E71F3846F4E}"/>
              </a:ext>
            </a:extLst>
          </p:cNvPr>
          <p:cNvSpPr>
            <a:spLocks noGrp="1"/>
          </p:cNvSpPr>
          <p:nvPr>
            <p:ph idx="1"/>
          </p:nvPr>
        </p:nvSpPr>
        <p:spPr>
          <a:xfrm>
            <a:off x="6774425" y="1632154"/>
            <a:ext cx="5152104" cy="2015613"/>
          </a:xfrm>
        </p:spPr>
        <p:txBody>
          <a:bodyPr>
            <a:normAutofit fontScale="77500" lnSpcReduction="20000"/>
          </a:bodyPr>
          <a:lstStyle/>
          <a:p>
            <a:pPr marL="0" indent="0">
              <a:lnSpc>
                <a:spcPct val="160000"/>
              </a:lnSpc>
              <a:buNone/>
            </a:pPr>
            <a:r>
              <a:rPr lang="en-US" dirty="0"/>
              <a:t>Was Imbalanced </a:t>
            </a:r>
          </a:p>
          <a:p>
            <a:pPr>
              <a:lnSpc>
                <a:spcPct val="160000"/>
              </a:lnSpc>
            </a:pPr>
            <a:r>
              <a:rPr lang="en-US" dirty="0"/>
              <a:t>High bias towards the majority class</a:t>
            </a:r>
          </a:p>
          <a:p>
            <a:pPr>
              <a:lnSpc>
                <a:spcPct val="160000"/>
              </a:lnSpc>
            </a:pPr>
            <a:r>
              <a:rPr lang="en-US" dirty="0"/>
              <a:t>Everything predicted as the majority class</a:t>
            </a:r>
          </a:p>
          <a:p>
            <a:pPr>
              <a:lnSpc>
                <a:spcPct val="160000"/>
              </a:lnSpc>
            </a:pPr>
            <a:endParaRPr lang="en-US" dirty="0"/>
          </a:p>
        </p:txBody>
      </p:sp>
      <p:pic>
        <p:nvPicPr>
          <p:cNvPr id="13" name="Picture 12">
            <a:extLst>
              <a:ext uri="{FF2B5EF4-FFF2-40B4-BE49-F238E27FC236}">
                <a16:creationId xmlns:a16="http://schemas.microsoft.com/office/drawing/2014/main" id="{4B2E8F2B-4D3B-83B9-BE0B-B55E3C637903}"/>
              </a:ext>
            </a:extLst>
          </p:cNvPr>
          <p:cNvPicPr>
            <a:picLocks noChangeAspect="1"/>
          </p:cNvPicPr>
          <p:nvPr/>
        </p:nvPicPr>
        <p:blipFill>
          <a:blip r:embed="rId3"/>
          <a:stretch>
            <a:fillRect/>
          </a:stretch>
        </p:blipFill>
        <p:spPr>
          <a:xfrm>
            <a:off x="493619" y="1526840"/>
            <a:ext cx="6007553" cy="2226087"/>
          </a:xfrm>
          <a:prstGeom prst="rect">
            <a:avLst/>
          </a:prstGeom>
        </p:spPr>
      </p:pic>
      <p:pic>
        <p:nvPicPr>
          <p:cNvPr id="16" name="Picture 15">
            <a:extLst>
              <a:ext uri="{FF2B5EF4-FFF2-40B4-BE49-F238E27FC236}">
                <a16:creationId xmlns:a16="http://schemas.microsoft.com/office/drawing/2014/main" id="{8654EBF0-CC68-4AF2-E3F4-DAA0560A5612}"/>
              </a:ext>
            </a:extLst>
          </p:cNvPr>
          <p:cNvPicPr>
            <a:picLocks noChangeAspect="1"/>
          </p:cNvPicPr>
          <p:nvPr/>
        </p:nvPicPr>
        <p:blipFill>
          <a:blip r:embed="rId4"/>
          <a:stretch>
            <a:fillRect/>
          </a:stretch>
        </p:blipFill>
        <p:spPr>
          <a:xfrm>
            <a:off x="405127" y="4049718"/>
            <a:ext cx="6007553" cy="2260387"/>
          </a:xfrm>
          <a:prstGeom prst="rect">
            <a:avLst/>
          </a:prstGeom>
        </p:spPr>
      </p:pic>
      <p:sp>
        <p:nvSpPr>
          <p:cNvPr id="18" name="TextBox 17">
            <a:extLst>
              <a:ext uri="{FF2B5EF4-FFF2-40B4-BE49-F238E27FC236}">
                <a16:creationId xmlns:a16="http://schemas.microsoft.com/office/drawing/2014/main" id="{61A4F653-5BA7-6003-8CD6-0CBC273B7FD2}"/>
              </a:ext>
            </a:extLst>
          </p:cNvPr>
          <p:cNvSpPr txBox="1"/>
          <p:nvPr/>
        </p:nvSpPr>
        <p:spPr>
          <a:xfrm>
            <a:off x="6774425" y="4362468"/>
            <a:ext cx="6626942" cy="1726755"/>
          </a:xfrm>
          <a:prstGeom prst="rect">
            <a:avLst/>
          </a:prstGeom>
          <a:noFill/>
        </p:spPr>
        <p:txBody>
          <a:bodyPr wrap="square">
            <a:spAutoFit/>
          </a:bodyPr>
          <a:lstStyle/>
          <a:p>
            <a:pPr>
              <a:lnSpc>
                <a:spcPct val="140000"/>
              </a:lnSpc>
              <a:spcBef>
                <a:spcPts val="1000"/>
              </a:spcBef>
            </a:pPr>
            <a:r>
              <a:rPr lang="en-US" sz="2200" dirty="0"/>
              <a:t>Create</a:t>
            </a:r>
            <a:r>
              <a:rPr lang="en-US" dirty="0"/>
              <a:t> </a:t>
            </a:r>
            <a:r>
              <a:rPr lang="en-US" sz="2200" dirty="0"/>
              <a:t>a balanced dataset </a:t>
            </a:r>
          </a:p>
          <a:p>
            <a:pPr marL="228600" indent="-228600">
              <a:lnSpc>
                <a:spcPct val="140000"/>
              </a:lnSpc>
              <a:spcBef>
                <a:spcPts val="1000"/>
              </a:spcBef>
              <a:buFont typeface="Arial" panose="020B0604020202020204" pitchFamily="34" charset="0"/>
              <a:buChar char="•"/>
            </a:pPr>
            <a:r>
              <a:rPr lang="en-US" sz="2200" dirty="0"/>
              <a:t>under sample the majority classes</a:t>
            </a:r>
          </a:p>
          <a:p>
            <a:pPr marL="228600" indent="-228600">
              <a:lnSpc>
                <a:spcPct val="140000"/>
              </a:lnSpc>
              <a:spcBef>
                <a:spcPts val="1000"/>
              </a:spcBef>
              <a:buFont typeface="Arial" panose="020B0604020202020204" pitchFamily="34" charset="0"/>
              <a:buChar char="•"/>
            </a:pPr>
            <a:r>
              <a:rPr lang="en-US" sz="2200" b="1" dirty="0"/>
              <a:t>oversample the minority classes</a:t>
            </a:r>
          </a:p>
        </p:txBody>
      </p:sp>
    </p:spTree>
    <p:extLst>
      <p:ext uri="{BB962C8B-B14F-4D97-AF65-F5344CB8AC3E}">
        <p14:creationId xmlns:p14="http://schemas.microsoft.com/office/powerpoint/2010/main" val="4258025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2. Training</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Transfer Learning |  EfficientNet-V2-S</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15" name="Picture 14">
            <a:extLst>
              <a:ext uri="{FF2B5EF4-FFF2-40B4-BE49-F238E27FC236}">
                <a16:creationId xmlns:a16="http://schemas.microsoft.com/office/drawing/2014/main" id="{17039C94-BE9E-9C1B-9307-8C0ACD4C83D9}"/>
              </a:ext>
            </a:extLst>
          </p:cNvPr>
          <p:cNvPicPr>
            <a:picLocks noChangeAspect="1"/>
          </p:cNvPicPr>
          <p:nvPr/>
        </p:nvPicPr>
        <p:blipFill>
          <a:blip r:embed="rId3"/>
          <a:stretch>
            <a:fillRect/>
          </a:stretch>
        </p:blipFill>
        <p:spPr>
          <a:xfrm>
            <a:off x="549729" y="1468438"/>
            <a:ext cx="5743597" cy="2897085"/>
          </a:xfrm>
          <a:prstGeom prst="rect">
            <a:avLst/>
          </a:prstGeom>
        </p:spPr>
      </p:pic>
      <p:sp>
        <p:nvSpPr>
          <p:cNvPr id="17" name="Right Brace 16">
            <a:extLst>
              <a:ext uri="{FF2B5EF4-FFF2-40B4-BE49-F238E27FC236}">
                <a16:creationId xmlns:a16="http://schemas.microsoft.com/office/drawing/2014/main" id="{ED672A36-8AAF-2CB0-77BD-6DE66C04737A}"/>
              </a:ext>
            </a:extLst>
          </p:cNvPr>
          <p:cNvSpPr/>
          <p:nvPr/>
        </p:nvSpPr>
        <p:spPr>
          <a:xfrm>
            <a:off x="6149091" y="1736135"/>
            <a:ext cx="452284" cy="18398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CBAA240C-DC43-5670-09AA-AFA4459CA410}"/>
              </a:ext>
            </a:extLst>
          </p:cNvPr>
          <p:cNvSpPr txBox="1"/>
          <p:nvPr/>
        </p:nvSpPr>
        <p:spPr>
          <a:xfrm>
            <a:off x="6760150" y="1736135"/>
            <a:ext cx="460819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Transferred parameters from a pretrained model learned from ImageNet-1000</a:t>
            </a:r>
          </a:p>
          <a:p>
            <a:pPr marL="285750" indent="-285750">
              <a:buFont typeface="Arial" panose="020B0604020202020204" pitchFamily="34" charset="0"/>
              <a:buChar char="•"/>
            </a:pPr>
            <a:r>
              <a:rPr lang="en-US" dirty="0"/>
              <a:t>During training, freeze these layers</a:t>
            </a:r>
          </a:p>
          <a:p>
            <a:endParaRPr lang="en-US" dirty="0"/>
          </a:p>
        </p:txBody>
      </p:sp>
      <p:cxnSp>
        <p:nvCxnSpPr>
          <p:cNvPr id="21" name="Straight Arrow Connector 20">
            <a:extLst>
              <a:ext uri="{FF2B5EF4-FFF2-40B4-BE49-F238E27FC236}">
                <a16:creationId xmlns:a16="http://schemas.microsoft.com/office/drawing/2014/main" id="{AD6664EC-C898-D904-7A79-5F406914E70E}"/>
              </a:ext>
            </a:extLst>
          </p:cNvPr>
          <p:cNvCxnSpPr/>
          <p:nvPr/>
        </p:nvCxnSpPr>
        <p:spPr>
          <a:xfrm>
            <a:off x="5879690" y="3746090"/>
            <a:ext cx="7938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CFA3F36-8119-6E26-A036-6B84FA1E896E}"/>
              </a:ext>
            </a:extLst>
          </p:cNvPr>
          <p:cNvSpPr txBox="1"/>
          <p:nvPr/>
        </p:nvSpPr>
        <p:spPr>
          <a:xfrm>
            <a:off x="6843933" y="3450193"/>
            <a:ext cx="4608190" cy="646331"/>
          </a:xfrm>
          <a:prstGeom prst="rect">
            <a:avLst/>
          </a:prstGeom>
          <a:noFill/>
        </p:spPr>
        <p:txBody>
          <a:bodyPr wrap="square" rtlCol="0">
            <a:spAutoFit/>
          </a:bodyPr>
          <a:lstStyle/>
          <a:p>
            <a:r>
              <a:rPr lang="en-US" dirty="0"/>
              <a:t>Not freeze this last fully connected layer, train this layer using our trash dataset </a:t>
            </a:r>
          </a:p>
        </p:txBody>
      </p:sp>
      <p:pic>
        <p:nvPicPr>
          <p:cNvPr id="23" name="Content Placeholder 3">
            <a:extLst>
              <a:ext uri="{FF2B5EF4-FFF2-40B4-BE49-F238E27FC236}">
                <a16:creationId xmlns:a16="http://schemas.microsoft.com/office/drawing/2014/main" id="{562DC356-C4E9-ADDA-5760-DD2F23AD6196}"/>
              </a:ext>
            </a:extLst>
          </p:cNvPr>
          <p:cNvPicPr>
            <a:picLocks noGrp="1" noChangeAspect="1"/>
          </p:cNvPicPr>
          <p:nvPr>
            <p:ph idx="1"/>
          </p:nvPr>
        </p:nvPicPr>
        <p:blipFill rotWithShape="1">
          <a:blip r:embed="rId4"/>
          <a:srcRect t="29924" b="13338"/>
          <a:stretch/>
        </p:blipFill>
        <p:spPr>
          <a:xfrm>
            <a:off x="365642" y="4535618"/>
            <a:ext cx="6111770" cy="1586857"/>
          </a:xfrm>
        </p:spPr>
      </p:pic>
      <p:sp>
        <p:nvSpPr>
          <p:cNvPr id="24" name="Star: 7 Points 23">
            <a:extLst>
              <a:ext uri="{FF2B5EF4-FFF2-40B4-BE49-F238E27FC236}">
                <a16:creationId xmlns:a16="http://schemas.microsoft.com/office/drawing/2014/main" id="{864D0D9A-D069-FC71-94E8-433D3A5528B5}"/>
              </a:ext>
            </a:extLst>
          </p:cNvPr>
          <p:cNvSpPr/>
          <p:nvPr/>
        </p:nvSpPr>
        <p:spPr>
          <a:xfrm>
            <a:off x="7417840" y="4640826"/>
            <a:ext cx="4034283" cy="1586857"/>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Learn 12,810 params out of 20,190,298</a:t>
            </a:r>
          </a:p>
        </p:txBody>
      </p:sp>
    </p:spTree>
    <p:extLst>
      <p:ext uri="{BB962C8B-B14F-4D97-AF65-F5344CB8AC3E}">
        <p14:creationId xmlns:p14="http://schemas.microsoft.com/office/powerpoint/2010/main" val="234073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2. Training</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Transfer Learning |  EfficientNet-V2-S</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15" name="Picture 14">
            <a:extLst>
              <a:ext uri="{FF2B5EF4-FFF2-40B4-BE49-F238E27FC236}">
                <a16:creationId xmlns:a16="http://schemas.microsoft.com/office/drawing/2014/main" id="{17039C94-BE9E-9C1B-9307-8C0ACD4C83D9}"/>
              </a:ext>
            </a:extLst>
          </p:cNvPr>
          <p:cNvPicPr>
            <a:picLocks noChangeAspect="1"/>
          </p:cNvPicPr>
          <p:nvPr/>
        </p:nvPicPr>
        <p:blipFill>
          <a:blip r:embed="rId3"/>
          <a:stretch>
            <a:fillRect/>
          </a:stretch>
        </p:blipFill>
        <p:spPr>
          <a:xfrm>
            <a:off x="530064" y="1339644"/>
            <a:ext cx="5743597" cy="2897085"/>
          </a:xfrm>
          <a:prstGeom prst="rect">
            <a:avLst/>
          </a:prstGeom>
        </p:spPr>
      </p:pic>
      <p:pic>
        <p:nvPicPr>
          <p:cNvPr id="3074" name="Picture 2" descr="NLP's ImageNet moment has arrived">
            <a:extLst>
              <a:ext uri="{FF2B5EF4-FFF2-40B4-BE49-F238E27FC236}">
                <a16:creationId xmlns:a16="http://schemas.microsoft.com/office/drawing/2014/main" id="{18EC3499-4C0D-2540-27D6-D5343AE74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394"/>
          <a:stretch/>
        </p:blipFill>
        <p:spPr bwMode="auto">
          <a:xfrm>
            <a:off x="1022378" y="4591665"/>
            <a:ext cx="3999154" cy="19507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C32E7C-83CF-1AC8-FB52-EE082465D031}"/>
              </a:ext>
            </a:extLst>
          </p:cNvPr>
          <p:cNvSpPr txBox="1"/>
          <p:nvPr/>
        </p:nvSpPr>
        <p:spPr>
          <a:xfrm>
            <a:off x="5515897" y="4092266"/>
            <a:ext cx="6505161"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Convolutional layers learn the low-level  features such as edges and shapes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These low-level features are often shared among objects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Model pretrained on ImageNet dataset is available in </a:t>
            </a:r>
            <a:r>
              <a:rPr lang="en-US" dirty="0" err="1">
                <a:latin typeface="Arial" panose="020B0604020202020204" pitchFamily="34" charset="0"/>
                <a:cs typeface="Arial" panose="020B0604020202020204" pitchFamily="34" charset="0"/>
              </a:rPr>
              <a:t>PyTorch</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ImageNet dataset is big</a:t>
            </a:r>
          </a:p>
          <a:p>
            <a:pPr marL="285750" indent="-28575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3076" name="Picture 4" descr="Filters">
            <a:extLst>
              <a:ext uri="{FF2B5EF4-FFF2-40B4-BE49-F238E27FC236}">
                <a16:creationId xmlns:a16="http://schemas.microsoft.com/office/drawing/2014/main" id="{23959F0E-AC10-6F33-740F-67D96A52D0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525" y="1459097"/>
            <a:ext cx="5604694" cy="2613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565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2. Training</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Hyperparameters and Design </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3" name="Content Placeholder 11">
            <a:extLst>
              <a:ext uri="{FF2B5EF4-FFF2-40B4-BE49-F238E27FC236}">
                <a16:creationId xmlns:a16="http://schemas.microsoft.com/office/drawing/2014/main" id="{532D8A89-1A9D-C3DB-9A16-CF8B2CDA5A1A}"/>
              </a:ext>
            </a:extLst>
          </p:cNvPr>
          <p:cNvSpPr>
            <a:spLocks noGrp="1"/>
          </p:cNvSpPr>
          <p:nvPr>
            <p:ph idx="1"/>
          </p:nvPr>
        </p:nvSpPr>
        <p:spPr>
          <a:xfrm>
            <a:off x="314632" y="1582994"/>
            <a:ext cx="11611897" cy="2920180"/>
          </a:xfrm>
        </p:spPr>
        <p:txBody>
          <a:bodyPr>
            <a:normAutofit fontScale="85000" lnSpcReduction="10000"/>
          </a:bodyPr>
          <a:lstStyle/>
          <a:p>
            <a:pPr>
              <a:lnSpc>
                <a:spcPct val="160000"/>
              </a:lnSpc>
            </a:pPr>
            <a:r>
              <a:rPr lang="en-US" dirty="0"/>
              <a:t>Data Augmentation (</a:t>
            </a:r>
            <a:r>
              <a:rPr lang="en-US" dirty="0" err="1"/>
              <a:t>RandAug</a:t>
            </a:r>
            <a:r>
              <a:rPr lang="en-US" dirty="0"/>
              <a:t>): increase dataset size </a:t>
            </a:r>
          </a:p>
          <a:p>
            <a:pPr>
              <a:lnSpc>
                <a:spcPct val="160000"/>
              </a:lnSpc>
            </a:pPr>
            <a:r>
              <a:rPr lang="en-US" dirty="0"/>
              <a:t>Early stopping: prevent model from overfitting</a:t>
            </a:r>
          </a:p>
          <a:p>
            <a:pPr>
              <a:lnSpc>
                <a:spcPct val="160000"/>
              </a:lnSpc>
            </a:pPr>
            <a:r>
              <a:rPr lang="en-US" dirty="0"/>
              <a:t>Keep the Dropout layer with p=0.2: help with overfitting</a:t>
            </a:r>
          </a:p>
          <a:p>
            <a:pPr>
              <a:lnSpc>
                <a:spcPct val="160000"/>
              </a:lnSpc>
            </a:pPr>
            <a:r>
              <a:rPr lang="en-US" dirty="0"/>
              <a:t>Use Adam optimizer: adaptive learning rate, require little to no tuning of learning rate</a:t>
            </a:r>
          </a:p>
          <a:p>
            <a:pPr marL="0" indent="0">
              <a:lnSpc>
                <a:spcPct val="160000"/>
              </a:lnSpc>
              <a:buNone/>
            </a:pPr>
            <a:endParaRPr lang="en-US" dirty="0"/>
          </a:p>
          <a:p>
            <a:pPr>
              <a:lnSpc>
                <a:spcPct val="160000"/>
              </a:lnSpc>
            </a:pPr>
            <a:endParaRPr lang="en-US" dirty="0"/>
          </a:p>
          <a:p>
            <a:pPr>
              <a:lnSpc>
                <a:spcPct val="160000"/>
              </a:lnSpc>
            </a:pPr>
            <a:endParaRPr lang="en-US" dirty="0"/>
          </a:p>
        </p:txBody>
      </p:sp>
    </p:spTree>
    <p:extLst>
      <p:ext uri="{BB962C8B-B14F-4D97-AF65-F5344CB8AC3E}">
        <p14:creationId xmlns:p14="http://schemas.microsoft.com/office/powerpoint/2010/main" val="1225237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Fast Fashion</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3" name="Rectangle: Rounded Corners 2">
            <a:extLst>
              <a:ext uri="{FF2B5EF4-FFF2-40B4-BE49-F238E27FC236}">
                <a16:creationId xmlns:a16="http://schemas.microsoft.com/office/drawing/2014/main" id="{C9442232-9D8C-E7F5-61A3-B7AD87806412}"/>
              </a:ext>
            </a:extLst>
          </p:cNvPr>
          <p:cNvSpPr/>
          <p:nvPr/>
        </p:nvSpPr>
        <p:spPr>
          <a:xfrm>
            <a:off x="4375556" y="1649986"/>
            <a:ext cx="3565945" cy="124586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solidFill>
                  <a:schemeClr val="tx1"/>
                </a:solidFill>
                <a:latin typeface="Arial" panose="020B0604020202020204" pitchFamily="34" charset="0"/>
                <a:cs typeface="Arial" panose="020B0604020202020204" pitchFamily="34" charset="0"/>
              </a:rPr>
              <a:t>Fashion companies use </a:t>
            </a:r>
            <a:r>
              <a:rPr lang="en-US" sz="1600" b="1" dirty="0">
                <a:solidFill>
                  <a:schemeClr val="tx1"/>
                </a:solidFill>
                <a:latin typeface="Arial" panose="020B0604020202020204" pitchFamily="34" charset="0"/>
                <a:cs typeface="Arial" panose="020B0604020202020204" pitchFamily="34" charset="0"/>
              </a:rPr>
              <a:t>10 washes as a benchmark</a:t>
            </a:r>
            <a:r>
              <a:rPr lang="en-US" sz="1600" dirty="0">
                <a:solidFill>
                  <a:schemeClr val="tx1"/>
                </a:solidFill>
                <a:latin typeface="Arial" panose="020B0604020202020204" pitchFamily="34" charset="0"/>
                <a:cs typeface="Arial" panose="020B0604020202020204" pitchFamily="34" charset="0"/>
              </a:rPr>
              <a:t> for clothing durability (</a:t>
            </a:r>
            <a:r>
              <a:rPr lang="en-US" sz="1600" dirty="0">
                <a:solidFill>
                  <a:schemeClr val="tx1"/>
                </a:solidFill>
                <a:latin typeface="Arial" panose="020B0604020202020204" pitchFamily="34" charset="0"/>
                <a:cs typeface="Arial" panose="020B0604020202020204" pitchFamily="34" charset="0"/>
                <a:hlinkClick r:id="rId3"/>
              </a:rPr>
              <a:t>Joy et al.,2012</a:t>
            </a:r>
            <a:r>
              <a:rPr lang="en-US" sz="1600" dirty="0">
                <a:solidFill>
                  <a:schemeClr val="tx1"/>
                </a:solidFill>
                <a:latin typeface="Arial" panose="020B0604020202020204" pitchFamily="34" charset="0"/>
                <a:cs typeface="Arial" panose="020B0604020202020204" pitchFamily="34" charset="0"/>
              </a:rPr>
              <a:t>). </a:t>
            </a:r>
          </a:p>
        </p:txBody>
      </p:sp>
      <p:sp>
        <p:nvSpPr>
          <p:cNvPr id="4" name="Rectangle: Rounded Corners 3">
            <a:extLst>
              <a:ext uri="{FF2B5EF4-FFF2-40B4-BE49-F238E27FC236}">
                <a16:creationId xmlns:a16="http://schemas.microsoft.com/office/drawing/2014/main" id="{563C7359-D521-EEE5-3CA2-DF065D2B316C}"/>
              </a:ext>
            </a:extLst>
          </p:cNvPr>
          <p:cNvSpPr/>
          <p:nvPr/>
        </p:nvSpPr>
        <p:spPr>
          <a:xfrm>
            <a:off x="838200" y="1658707"/>
            <a:ext cx="3100422" cy="124586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solidFill>
                  <a:schemeClr val="tx1"/>
                </a:solidFill>
                <a:latin typeface="Arial" panose="020B0604020202020204" pitchFamily="34" charset="0"/>
                <a:cs typeface="Arial" panose="020B0604020202020204" pitchFamily="34" charset="0"/>
              </a:rPr>
              <a:t>Fast fashion refers to </a:t>
            </a:r>
            <a:r>
              <a:rPr lang="en-US" sz="1600" b="1" dirty="0">
                <a:solidFill>
                  <a:schemeClr val="tx1"/>
                </a:solidFill>
                <a:latin typeface="Arial" panose="020B0604020202020204" pitchFamily="34" charset="0"/>
                <a:cs typeface="Arial" panose="020B0604020202020204" pitchFamily="34" charset="0"/>
              </a:rPr>
              <a:t>inexpensive clothing collections</a:t>
            </a:r>
            <a:endParaRPr lang="en-US" sz="1600" dirty="0">
              <a:solidFill>
                <a:schemeClr val="tx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AF65487A-BC2B-FD8F-1ABF-E2F48726D0DD}"/>
              </a:ext>
            </a:extLst>
          </p:cNvPr>
          <p:cNvSpPr/>
          <p:nvPr/>
        </p:nvSpPr>
        <p:spPr>
          <a:xfrm>
            <a:off x="8253376" y="1649986"/>
            <a:ext cx="3100422" cy="1720626"/>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solidFill>
                  <a:schemeClr val="tx1"/>
                </a:solidFill>
                <a:latin typeface="Arial" panose="020B0604020202020204" pitchFamily="34" charset="0"/>
                <a:cs typeface="Arial" panose="020B0604020202020204" pitchFamily="34" charset="0"/>
              </a:rPr>
              <a:t>The </a:t>
            </a:r>
            <a:r>
              <a:rPr lang="en-US" sz="1600" b="1" dirty="0">
                <a:solidFill>
                  <a:schemeClr val="tx1"/>
                </a:solidFill>
                <a:latin typeface="Arial" panose="020B0604020202020204" pitchFamily="34" charset="0"/>
                <a:cs typeface="Arial" panose="020B0604020202020204" pitchFamily="34" charset="0"/>
              </a:rPr>
              <a:t>average American </a:t>
            </a:r>
            <a:r>
              <a:rPr lang="en-US" sz="1600" dirty="0">
                <a:solidFill>
                  <a:schemeClr val="tx1"/>
                </a:solidFill>
                <a:latin typeface="Arial" panose="020B0604020202020204" pitchFamily="34" charset="0"/>
                <a:cs typeface="Arial" panose="020B0604020202020204" pitchFamily="34" charset="0"/>
              </a:rPr>
              <a:t>throws away about </a:t>
            </a:r>
            <a:r>
              <a:rPr lang="en-US" sz="1600" b="1" dirty="0">
                <a:solidFill>
                  <a:schemeClr val="tx1"/>
                </a:solidFill>
                <a:latin typeface="Arial" panose="020B0604020202020204" pitchFamily="34" charset="0"/>
                <a:cs typeface="Arial" panose="020B0604020202020204" pitchFamily="34" charset="0"/>
              </a:rPr>
              <a:t>37kg/81 pounds of clothes every year </a:t>
            </a:r>
            <a:r>
              <a:rPr lang="en-US" sz="1600" dirty="0">
                <a:solidFill>
                  <a:schemeClr val="tx1"/>
                </a:solidFill>
                <a:latin typeface="Arial" panose="020B0604020202020204" pitchFamily="34" charset="0"/>
                <a:cs typeface="Arial" panose="020B0604020202020204" pitchFamily="34" charset="0"/>
              </a:rPr>
              <a:t>(</a:t>
            </a:r>
            <a:r>
              <a:rPr lang="en-US" sz="1600" dirty="0">
                <a:solidFill>
                  <a:schemeClr val="tx1"/>
                </a:solidFill>
                <a:latin typeface="Arial" panose="020B0604020202020204" pitchFamily="34" charset="0"/>
                <a:cs typeface="Arial" panose="020B0604020202020204" pitchFamily="34" charset="0"/>
                <a:hlinkClick r:id="rId4"/>
              </a:rPr>
              <a:t>EPA</a:t>
            </a:r>
            <a:r>
              <a:rPr lang="en-US" sz="1600" dirty="0">
                <a:solidFill>
                  <a:schemeClr val="tx1"/>
                </a:solidFill>
                <a:latin typeface="Arial" panose="020B0604020202020204" pitchFamily="34" charset="0"/>
                <a:cs typeface="Arial" panose="020B0604020202020204" pitchFamily="34" charset="0"/>
              </a:rPr>
              <a:t>)</a:t>
            </a:r>
            <a:endParaRPr lang="en-US" sz="1600" b="1" dirty="0">
              <a:solidFill>
                <a:schemeClr val="tx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686B6994-8F73-427A-E17B-FDFAC34939FF}"/>
              </a:ext>
            </a:extLst>
          </p:cNvPr>
          <p:cNvSpPr/>
          <p:nvPr/>
        </p:nvSpPr>
        <p:spPr>
          <a:xfrm>
            <a:off x="4599353" y="5157910"/>
            <a:ext cx="3408752" cy="124586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solidFill>
                  <a:schemeClr val="tx1"/>
                </a:solidFill>
                <a:latin typeface="Arial" panose="020B0604020202020204" pitchFamily="34" charset="0"/>
                <a:cs typeface="Arial" panose="020B0604020202020204" pitchFamily="34" charset="0"/>
              </a:rPr>
              <a:t>Synthetics fabrics </a:t>
            </a:r>
            <a:r>
              <a:rPr lang="en-US" sz="1600" dirty="0">
                <a:solidFill>
                  <a:schemeClr val="tx1"/>
                </a:solidFill>
                <a:latin typeface="Arial" panose="020B0604020202020204" pitchFamily="34" charset="0"/>
                <a:cs typeface="Arial" panose="020B0604020202020204" pitchFamily="34" charset="0"/>
              </a:rPr>
              <a:t>make up about </a:t>
            </a:r>
            <a:r>
              <a:rPr lang="en-US" sz="1600" b="1" dirty="0">
                <a:solidFill>
                  <a:schemeClr val="tx1"/>
                </a:solidFill>
                <a:latin typeface="Arial" panose="020B0604020202020204" pitchFamily="34" charset="0"/>
                <a:cs typeface="Arial" panose="020B0604020202020204" pitchFamily="34" charset="0"/>
              </a:rPr>
              <a:t>60% </a:t>
            </a:r>
            <a:r>
              <a:rPr lang="en-US" sz="1600" dirty="0">
                <a:solidFill>
                  <a:schemeClr val="tx1"/>
                </a:solidFill>
                <a:latin typeface="Arial" panose="020B0604020202020204" pitchFamily="34" charset="0"/>
                <a:cs typeface="Arial" panose="020B0604020202020204" pitchFamily="34" charset="0"/>
              </a:rPr>
              <a:t>of our clothes (</a:t>
            </a:r>
            <a:r>
              <a:rPr lang="en-US" sz="1600" dirty="0">
                <a:solidFill>
                  <a:schemeClr val="tx1"/>
                </a:solidFill>
                <a:latin typeface="Arial" panose="020B0604020202020204" pitchFamily="34" charset="0"/>
                <a:cs typeface="Arial" panose="020B0604020202020204" pitchFamily="34" charset="0"/>
                <a:hlinkClick r:id="rId5"/>
              </a:rPr>
              <a:t>Shui, 2013</a:t>
            </a:r>
            <a:r>
              <a:rPr lang="en-US" sz="1600" dirty="0">
                <a:solidFill>
                  <a:schemeClr val="tx1"/>
                </a:solidFill>
                <a:latin typeface="Arial" panose="020B0604020202020204" pitchFamily="34" charset="0"/>
                <a:cs typeface="Arial" panose="020B0604020202020204" pitchFamily="34" charset="0"/>
              </a:rPr>
              <a:t>).  </a:t>
            </a:r>
            <a:endParaRPr lang="en-US" sz="1600" b="1" i="1" dirty="0">
              <a:solidFill>
                <a:schemeClr val="tx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8817930B-BDCC-AD66-AE20-DB1045FDF8E7}"/>
              </a:ext>
            </a:extLst>
          </p:cNvPr>
          <p:cNvSpPr/>
          <p:nvPr/>
        </p:nvSpPr>
        <p:spPr>
          <a:xfrm>
            <a:off x="809612" y="5149189"/>
            <a:ext cx="3565944" cy="124586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solidFill>
                  <a:schemeClr val="tx1"/>
                </a:solidFill>
                <a:latin typeface="Arial" panose="020B0604020202020204" pitchFamily="34" charset="0"/>
                <a:cs typeface="Arial" panose="020B0604020202020204" pitchFamily="34" charset="0"/>
              </a:rPr>
              <a:t>Synthetics plastics</a:t>
            </a:r>
            <a:r>
              <a:rPr lang="en-US" sz="1600" dirty="0">
                <a:solidFill>
                  <a:schemeClr val="tx1"/>
                </a:solidFill>
                <a:latin typeface="Arial" panose="020B0604020202020204" pitchFamily="34" charset="0"/>
                <a:cs typeface="Arial" panose="020B0604020202020204" pitchFamily="34" charset="0"/>
              </a:rPr>
              <a:t>(Polyester, nylon, acrylic) is </a:t>
            </a:r>
            <a:r>
              <a:rPr lang="en-US" sz="1600" b="1" dirty="0">
                <a:solidFill>
                  <a:schemeClr val="tx1"/>
                </a:solidFill>
                <a:latin typeface="Arial" panose="020B0604020202020204" pitchFamily="34" charset="0"/>
                <a:cs typeface="Arial" panose="020B0604020202020204" pitchFamily="34" charset="0"/>
              </a:rPr>
              <a:t>not sustainable</a:t>
            </a:r>
            <a:r>
              <a:rPr lang="en-US" sz="1600" dirty="0">
                <a:solidFill>
                  <a:schemeClr val="tx1"/>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2F898E3D-C98F-BC57-73AA-0BF5D56E338B}"/>
              </a:ext>
            </a:extLst>
          </p:cNvPr>
          <p:cNvSpPr/>
          <p:nvPr/>
        </p:nvSpPr>
        <p:spPr>
          <a:xfrm>
            <a:off x="8253376" y="3657969"/>
            <a:ext cx="3100422" cy="2291894"/>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solidFill>
                  <a:schemeClr val="tx1"/>
                </a:solidFill>
                <a:latin typeface="Arial" panose="020B0604020202020204" pitchFamily="34" charset="0"/>
                <a:cs typeface="Arial" panose="020B0604020202020204" pitchFamily="34" charset="0"/>
              </a:rPr>
              <a:t>85% of clothes </a:t>
            </a:r>
            <a:r>
              <a:rPr lang="en-US" sz="1600" dirty="0">
                <a:solidFill>
                  <a:schemeClr val="tx1"/>
                </a:solidFill>
                <a:latin typeface="Arial" panose="020B0604020202020204" pitchFamily="34" charset="0"/>
                <a:cs typeface="Arial" panose="020B0604020202020204" pitchFamily="34" charset="0"/>
              </a:rPr>
              <a:t>(~13 mil ton) thrown away in the USA, 2017 are</a:t>
            </a:r>
            <a:r>
              <a:rPr lang="en-US" sz="1600" b="1" i="1" dirty="0">
                <a:solidFill>
                  <a:schemeClr val="tx1"/>
                </a:solidFill>
                <a:latin typeface="Arial" panose="020B0604020202020204" pitchFamily="34" charset="0"/>
                <a:cs typeface="Arial" panose="020B0604020202020204" pitchFamily="34" charset="0"/>
              </a:rPr>
              <a:t> </a:t>
            </a:r>
            <a:r>
              <a:rPr lang="en-US" sz="1600" b="1" dirty="0">
                <a:solidFill>
                  <a:schemeClr val="tx1"/>
                </a:solidFill>
                <a:latin typeface="Arial" panose="020B0604020202020204" pitchFamily="34" charset="0"/>
                <a:cs typeface="Arial" panose="020B0604020202020204" pitchFamily="34" charset="0"/>
              </a:rPr>
              <a:t>either dumped to landfill or burned </a:t>
            </a:r>
            <a:r>
              <a:rPr lang="en-US" sz="1600" dirty="0">
                <a:solidFill>
                  <a:schemeClr val="tx1"/>
                </a:solidFill>
                <a:latin typeface="Arial" panose="020B0604020202020204" pitchFamily="34" charset="0"/>
                <a:cs typeface="Arial" panose="020B0604020202020204" pitchFamily="34" charset="0"/>
              </a:rPr>
              <a:t>(</a:t>
            </a:r>
            <a:r>
              <a:rPr lang="en-US" sz="1600" dirty="0">
                <a:solidFill>
                  <a:schemeClr val="tx1"/>
                </a:solidFill>
                <a:latin typeface="Arial" panose="020B0604020202020204" pitchFamily="34" charset="0"/>
                <a:cs typeface="Arial" panose="020B0604020202020204" pitchFamily="34" charset="0"/>
                <a:hlinkClick r:id="rId6"/>
              </a:rPr>
              <a:t>EPA</a:t>
            </a:r>
            <a:r>
              <a:rPr lang="en-US" sz="1600" dirty="0">
                <a:solidFill>
                  <a:schemeClr val="tx1"/>
                </a:solidFill>
                <a:latin typeface="Arial" panose="020B0604020202020204" pitchFamily="34" charset="0"/>
                <a:cs typeface="Arial" panose="020B0604020202020204" pitchFamily="34" charset="0"/>
              </a:rPr>
              <a:t>)</a:t>
            </a:r>
            <a:endParaRPr lang="en-US" sz="1600" b="1" i="1" dirty="0">
              <a:solidFill>
                <a:schemeClr val="tx1"/>
              </a:solidFill>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CD9FA501-BEB5-DA80-C43B-353DD05FB3DC}"/>
              </a:ext>
            </a:extLst>
          </p:cNvPr>
          <p:cNvSpPr/>
          <p:nvPr/>
        </p:nvSpPr>
        <p:spPr>
          <a:xfrm>
            <a:off x="838198" y="3495493"/>
            <a:ext cx="3069923" cy="1201767"/>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solidFill>
                  <a:schemeClr val="tx1"/>
                </a:solidFill>
                <a:latin typeface="Arial" panose="020B0604020202020204" pitchFamily="34" charset="0"/>
                <a:cs typeface="Arial" panose="020B0604020202020204" pitchFamily="34" charset="0"/>
              </a:rPr>
              <a:t>Microplastic pollution </a:t>
            </a:r>
            <a:r>
              <a:rPr lang="en-US" sz="1600" dirty="0">
                <a:solidFill>
                  <a:schemeClr val="tx1"/>
                </a:solidFill>
                <a:latin typeface="Arial" panose="020B0604020202020204" pitchFamily="34" charset="0"/>
                <a:cs typeface="Arial" panose="020B0604020202020204" pitchFamily="34" charset="0"/>
              </a:rPr>
              <a:t>from washing synthetic clothes </a:t>
            </a:r>
          </a:p>
        </p:txBody>
      </p:sp>
      <p:pic>
        <p:nvPicPr>
          <p:cNvPr id="21" name="Content Placeholder 20" descr="A picture containing outdoor, mountain, toy&#10;&#10;Description automatically generated">
            <a:extLst>
              <a:ext uri="{FF2B5EF4-FFF2-40B4-BE49-F238E27FC236}">
                <a16:creationId xmlns:a16="http://schemas.microsoft.com/office/drawing/2014/main" id="{64DB6C14-28A6-CE75-08A4-38DE3649F1B9}"/>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681914" y="3037805"/>
            <a:ext cx="2953227" cy="1969433"/>
          </a:xfrm>
        </p:spPr>
      </p:pic>
    </p:spTree>
    <p:extLst>
      <p:ext uri="{BB962C8B-B14F-4D97-AF65-F5344CB8AC3E}">
        <p14:creationId xmlns:p14="http://schemas.microsoft.com/office/powerpoint/2010/main" val="19843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2. Training</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Leverage GPU for faster training</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6942934A-C5A0-5D62-D42E-C0EF47163133}"/>
              </a:ext>
            </a:extLst>
          </p:cNvPr>
          <p:cNvSpPr txBox="1"/>
          <p:nvPr/>
        </p:nvSpPr>
        <p:spPr>
          <a:xfrm>
            <a:off x="838200" y="1736135"/>
            <a:ext cx="10223090" cy="2534027"/>
          </a:xfrm>
          <a:prstGeom prst="rect">
            <a:avLst/>
          </a:prstGeom>
          <a:noFill/>
        </p:spPr>
        <p:txBody>
          <a:bodyPr wrap="square" rtlCol="0">
            <a:spAutoFit/>
          </a:bodyPr>
          <a:lstStyle/>
          <a:p>
            <a:pPr algn="l">
              <a:lnSpc>
                <a:spcPct val="150000"/>
              </a:lnSpc>
            </a:pPr>
            <a:r>
              <a:rPr lang="en-US" b="0" i="0" dirty="0">
                <a:solidFill>
                  <a:srgbClr val="000000"/>
                </a:solidFill>
                <a:effectLst/>
                <a:latin typeface="Arial" panose="020B0604020202020204" pitchFamily="34" charset="0"/>
                <a:cs typeface="Arial" panose="020B0604020202020204" pitchFamily="34" charset="0"/>
              </a:rPr>
              <a:t>Access to GPU</a:t>
            </a:r>
            <a:r>
              <a:rPr lang="en-US" dirty="0">
                <a:solidFill>
                  <a:srgbClr val="000000"/>
                </a:solidFill>
                <a:latin typeface="Arial" panose="020B0604020202020204" pitchFamily="34" charset="0"/>
                <a:cs typeface="Arial" panose="020B0604020202020204" pitchFamily="34" charset="0"/>
              </a:rPr>
              <a:t> from Computer Science department’s cyber range to train the model: </a:t>
            </a:r>
            <a:endParaRPr lang="en-US" b="0" i="0" dirty="0">
              <a:solidFill>
                <a:srgbClr val="000000"/>
              </a:solidFill>
              <a:effectLst/>
              <a:latin typeface="Arial" panose="020B0604020202020204" pitchFamily="34" charset="0"/>
              <a:cs typeface="Arial" panose="020B0604020202020204" pitchFamily="34" charset="0"/>
            </a:endParaRPr>
          </a:p>
          <a:p>
            <a:pPr algn="l">
              <a:lnSpc>
                <a:spcPct val="150000"/>
              </a:lnSpc>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HP G9 Server</a:t>
            </a:r>
          </a:p>
          <a:p>
            <a:pPr algn="l">
              <a:lnSpc>
                <a:spcPct val="150000"/>
              </a:lnSpc>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Tesla M40 GPU</a:t>
            </a:r>
          </a:p>
          <a:p>
            <a:pPr algn="l">
              <a:lnSpc>
                <a:spcPct val="150000"/>
              </a:lnSpc>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32 Core CPU</a:t>
            </a:r>
          </a:p>
          <a:p>
            <a:pPr algn="l">
              <a:lnSpc>
                <a:spcPct val="150000"/>
              </a:lnSpc>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64 GB of Memory</a:t>
            </a:r>
          </a:p>
          <a:p>
            <a:pPr>
              <a:lnSpc>
                <a:spcPct val="150000"/>
              </a:lnSpc>
            </a:pPr>
            <a:endParaRPr lang="en-US" dirty="0">
              <a:latin typeface="Arial" panose="020B0604020202020204" pitchFamily="34" charset="0"/>
              <a:cs typeface="Arial" panose="020B0604020202020204" pitchFamily="34" charset="0"/>
            </a:endParaRPr>
          </a:p>
        </p:txBody>
      </p:sp>
      <p:sp>
        <p:nvSpPr>
          <p:cNvPr id="4" name="Star: 7 Points 3">
            <a:extLst>
              <a:ext uri="{FF2B5EF4-FFF2-40B4-BE49-F238E27FC236}">
                <a16:creationId xmlns:a16="http://schemas.microsoft.com/office/drawing/2014/main" id="{E18D3DB3-AC14-E334-E0CA-9FDD594E6C81}"/>
              </a:ext>
            </a:extLst>
          </p:cNvPr>
          <p:cNvSpPr/>
          <p:nvPr/>
        </p:nvSpPr>
        <p:spPr>
          <a:xfrm>
            <a:off x="7076064" y="4021394"/>
            <a:ext cx="4376059" cy="220628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GPU reduces the training time.</a:t>
            </a:r>
          </a:p>
        </p:txBody>
      </p:sp>
    </p:spTree>
    <p:extLst>
      <p:ext uri="{BB962C8B-B14F-4D97-AF65-F5344CB8AC3E}">
        <p14:creationId xmlns:p14="http://schemas.microsoft.com/office/powerpoint/2010/main" val="3554206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223759"/>
            <a:ext cx="10515600" cy="1325563"/>
          </a:xfrm>
        </p:spPr>
        <p:txBody>
          <a:bodyPr>
            <a:normAutofit fontScale="90000"/>
          </a:bodyPr>
          <a:lstStyle/>
          <a:p>
            <a:pPr algn="ctr"/>
            <a:r>
              <a:rPr lang="en-US" dirty="0">
                <a:latin typeface="Bahnschrift" panose="020B0502040204020203" pitchFamily="34" charset="0"/>
              </a:rPr>
              <a:t>Result</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Confusion matrix</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15" name="Picture 14">
            <a:extLst>
              <a:ext uri="{FF2B5EF4-FFF2-40B4-BE49-F238E27FC236}">
                <a16:creationId xmlns:a16="http://schemas.microsoft.com/office/drawing/2014/main" id="{E5B4A735-2584-2EEE-09B1-BA6AABBEDDB3}"/>
              </a:ext>
            </a:extLst>
          </p:cNvPr>
          <p:cNvPicPr>
            <a:picLocks noChangeAspect="1"/>
          </p:cNvPicPr>
          <p:nvPr/>
        </p:nvPicPr>
        <p:blipFill>
          <a:blip r:embed="rId3"/>
          <a:stretch>
            <a:fillRect/>
          </a:stretch>
        </p:blipFill>
        <p:spPr>
          <a:xfrm>
            <a:off x="1845205" y="1818821"/>
            <a:ext cx="7921340" cy="3220358"/>
          </a:xfrm>
          <a:prstGeom prst="rect">
            <a:avLst/>
          </a:prstGeom>
        </p:spPr>
      </p:pic>
      <p:sp>
        <p:nvSpPr>
          <p:cNvPr id="20" name="Star: 7 Points 19">
            <a:extLst>
              <a:ext uri="{FF2B5EF4-FFF2-40B4-BE49-F238E27FC236}">
                <a16:creationId xmlns:a16="http://schemas.microsoft.com/office/drawing/2014/main" id="{67A5ECC0-2D5D-1CBA-28B5-C4FC23A1A1F9}"/>
              </a:ext>
            </a:extLst>
          </p:cNvPr>
          <p:cNvSpPr/>
          <p:nvPr/>
        </p:nvSpPr>
        <p:spPr>
          <a:xfrm>
            <a:off x="9088266" y="4474202"/>
            <a:ext cx="2517058" cy="1668951"/>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78% accuracy on the testing dataset</a:t>
            </a:r>
          </a:p>
        </p:txBody>
      </p:sp>
    </p:spTree>
    <p:extLst>
      <p:ext uri="{BB962C8B-B14F-4D97-AF65-F5344CB8AC3E}">
        <p14:creationId xmlns:p14="http://schemas.microsoft.com/office/powerpoint/2010/main" val="3807734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223759"/>
            <a:ext cx="10515600" cy="1325563"/>
          </a:xfrm>
        </p:spPr>
        <p:txBody>
          <a:bodyPr>
            <a:normAutofit fontScale="90000"/>
          </a:bodyPr>
          <a:lstStyle/>
          <a:p>
            <a:pPr algn="ctr"/>
            <a:r>
              <a:rPr lang="en-US" dirty="0">
                <a:latin typeface="Bahnschrift" panose="020B0502040204020203" pitchFamily="34" charset="0"/>
              </a:rPr>
              <a:t>Result</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Precision, Recall, F1 Score</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EF6A14AD-9BDF-1E6C-11AF-DC47720637D6}"/>
              </a:ext>
            </a:extLst>
          </p:cNvPr>
          <p:cNvSpPr txBox="1"/>
          <p:nvPr/>
        </p:nvSpPr>
        <p:spPr>
          <a:xfrm>
            <a:off x="6371304" y="1838640"/>
            <a:ext cx="5987845"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precision = TP / (TP + FP)</a:t>
            </a:r>
          </a:p>
          <a:p>
            <a:r>
              <a:rPr lang="en-US" sz="1400" dirty="0">
                <a:latin typeface="Arial" panose="020B0604020202020204" pitchFamily="34" charset="0"/>
                <a:cs typeface="Arial" panose="020B0604020202020204" pitchFamily="34" charset="0"/>
              </a:rPr>
              <a:t>A high precision means the model making few false positive predictions</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Recall = TP / (TP+FN)</a:t>
            </a:r>
          </a:p>
          <a:p>
            <a:r>
              <a:rPr lang="en-US" sz="1400" dirty="0">
                <a:latin typeface="Arial" panose="020B0604020202020204" pitchFamily="34" charset="0"/>
                <a:cs typeface="Arial" panose="020B0604020202020204" pitchFamily="34" charset="0"/>
              </a:rPr>
              <a:t>A high recall means the model making feel false negative predictions</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F1 score = 2 * (precision * recall) / (precision + recall)</a:t>
            </a:r>
          </a:p>
          <a:p>
            <a:r>
              <a:rPr lang="en-US" sz="1400" dirty="0">
                <a:latin typeface="Arial" panose="020B0604020202020204" pitchFamily="34" charset="0"/>
                <a:cs typeface="Arial" panose="020B0604020202020204" pitchFamily="34" charset="0"/>
              </a:rPr>
              <a:t>F1 score is a metric that combines precision and recall to give an overall assessment of a model performances</a:t>
            </a:r>
          </a:p>
          <a:p>
            <a:r>
              <a:rPr lang="en-US" sz="1400" dirty="0">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0459DB60-77DD-623B-7B77-B0C5A3FDFECD}"/>
              </a:ext>
            </a:extLst>
          </p:cNvPr>
          <p:cNvPicPr>
            <a:picLocks noChangeAspect="1"/>
          </p:cNvPicPr>
          <p:nvPr/>
        </p:nvPicPr>
        <p:blipFill>
          <a:blip r:embed="rId3"/>
          <a:stretch>
            <a:fillRect/>
          </a:stretch>
        </p:blipFill>
        <p:spPr>
          <a:xfrm>
            <a:off x="304801" y="1948142"/>
            <a:ext cx="5604387" cy="2137267"/>
          </a:xfrm>
          <a:prstGeom prst="rect">
            <a:avLst/>
          </a:prstGeom>
        </p:spPr>
      </p:pic>
      <p:sp>
        <p:nvSpPr>
          <p:cNvPr id="6" name="TextBox 5">
            <a:extLst>
              <a:ext uri="{FF2B5EF4-FFF2-40B4-BE49-F238E27FC236}">
                <a16:creationId xmlns:a16="http://schemas.microsoft.com/office/drawing/2014/main" id="{91282B0F-28B0-DF4B-2FC3-AC12E767889B}"/>
              </a:ext>
            </a:extLst>
          </p:cNvPr>
          <p:cNvSpPr txBox="1"/>
          <p:nvPr/>
        </p:nvSpPr>
        <p:spPr>
          <a:xfrm>
            <a:off x="427705" y="4717164"/>
            <a:ext cx="1188719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34101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223759"/>
            <a:ext cx="10515600" cy="1325563"/>
          </a:xfrm>
        </p:spPr>
        <p:txBody>
          <a:bodyPr>
            <a:normAutofit fontScale="90000"/>
          </a:bodyPr>
          <a:lstStyle/>
          <a:p>
            <a:pPr algn="ctr"/>
            <a:r>
              <a:rPr lang="en-US" dirty="0">
                <a:latin typeface="Bahnschrift" panose="020B0502040204020203" pitchFamily="34" charset="0"/>
              </a:rPr>
              <a:t>Result</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Precision, Recall, F1 Score</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EF6A14AD-9BDF-1E6C-11AF-DC47720637D6}"/>
              </a:ext>
            </a:extLst>
          </p:cNvPr>
          <p:cNvSpPr txBox="1"/>
          <p:nvPr/>
        </p:nvSpPr>
        <p:spPr>
          <a:xfrm>
            <a:off x="6371304" y="1838640"/>
            <a:ext cx="5987845" cy="1384995"/>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Low Precision (</a:t>
            </a:r>
            <a:r>
              <a:rPr lang="en-US" sz="1400" dirty="0">
                <a:latin typeface="Arial" panose="020B0604020202020204" pitchFamily="34" charset="0"/>
                <a:cs typeface="Arial" panose="020B0604020202020204" pitchFamily="34" charset="0"/>
              </a:rPr>
              <a:t>high number of false positive) in </a:t>
            </a:r>
            <a:r>
              <a:rPr lang="en-US" sz="1400" b="1" dirty="0">
                <a:latin typeface="Arial" panose="020B0604020202020204" pitchFamily="34" charset="0"/>
                <a:cs typeface="Arial" panose="020B0604020202020204" pitchFamily="34" charset="0"/>
              </a:rPr>
              <a:t>non recyclable </a:t>
            </a:r>
            <a:r>
              <a:rPr lang="en-US" sz="1400" dirty="0">
                <a:latin typeface="Arial" panose="020B0604020202020204" pitchFamily="34" charset="0"/>
                <a:cs typeface="Arial" panose="020B0604020202020204" pitchFamily="34" charset="0"/>
              </a:rPr>
              <a:t>and </a:t>
            </a:r>
            <a:r>
              <a:rPr lang="en-US" sz="1400" b="1" dirty="0">
                <a:latin typeface="Arial" panose="020B0604020202020204" pitchFamily="34" charset="0"/>
                <a:cs typeface="Arial" panose="020B0604020202020204" pitchFamily="34" charset="0"/>
              </a:rPr>
              <a:t>unknown</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We have little data for these classes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Trash instances that are degraded, so the model assigns to unknown</a:t>
            </a:r>
          </a:p>
          <a:p>
            <a:endParaRPr lang="en-US"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459DB60-77DD-623B-7B77-B0C5A3FDFECD}"/>
              </a:ext>
            </a:extLst>
          </p:cNvPr>
          <p:cNvPicPr>
            <a:picLocks noChangeAspect="1"/>
          </p:cNvPicPr>
          <p:nvPr/>
        </p:nvPicPr>
        <p:blipFill>
          <a:blip r:embed="rId3"/>
          <a:stretch>
            <a:fillRect/>
          </a:stretch>
        </p:blipFill>
        <p:spPr>
          <a:xfrm>
            <a:off x="304801" y="1948142"/>
            <a:ext cx="5604387" cy="2137267"/>
          </a:xfrm>
          <a:prstGeom prst="rect">
            <a:avLst/>
          </a:prstGeom>
        </p:spPr>
      </p:pic>
      <p:sp>
        <p:nvSpPr>
          <p:cNvPr id="6" name="TextBox 5">
            <a:extLst>
              <a:ext uri="{FF2B5EF4-FFF2-40B4-BE49-F238E27FC236}">
                <a16:creationId xmlns:a16="http://schemas.microsoft.com/office/drawing/2014/main" id="{91282B0F-28B0-DF4B-2FC3-AC12E767889B}"/>
              </a:ext>
            </a:extLst>
          </p:cNvPr>
          <p:cNvSpPr txBox="1"/>
          <p:nvPr/>
        </p:nvSpPr>
        <p:spPr>
          <a:xfrm>
            <a:off x="427705" y="4717164"/>
            <a:ext cx="1188719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33DCEB66-9532-6397-6300-B8C6BE453B3A}"/>
              </a:ext>
            </a:extLst>
          </p:cNvPr>
          <p:cNvPicPr>
            <a:picLocks noChangeAspect="1"/>
          </p:cNvPicPr>
          <p:nvPr/>
        </p:nvPicPr>
        <p:blipFill>
          <a:blip r:embed="rId3"/>
          <a:stretch>
            <a:fillRect/>
          </a:stretch>
        </p:blipFill>
        <p:spPr>
          <a:xfrm>
            <a:off x="309719" y="4289048"/>
            <a:ext cx="5604387" cy="2137267"/>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5F3FF10-C6CC-E7AE-55D0-1BD08B086736}"/>
                  </a:ext>
                </a:extLst>
              </p14:cNvPr>
              <p14:cNvContentPartPr/>
              <p14:nvPr/>
            </p14:nvContentPartPr>
            <p14:xfrm>
              <a:off x="3313417" y="3116435"/>
              <a:ext cx="550440" cy="30600"/>
            </p14:xfrm>
          </p:contentPart>
        </mc:Choice>
        <mc:Fallback xmlns="">
          <p:pic>
            <p:nvPicPr>
              <p:cNvPr id="12" name="Ink 11">
                <a:extLst>
                  <a:ext uri="{FF2B5EF4-FFF2-40B4-BE49-F238E27FC236}">
                    <a16:creationId xmlns:a16="http://schemas.microsoft.com/office/drawing/2014/main" id="{35F3FF10-C6CC-E7AE-55D0-1BD08B086736}"/>
                  </a:ext>
                </a:extLst>
              </p:cNvPr>
              <p:cNvPicPr/>
              <p:nvPr/>
            </p:nvPicPr>
            <p:blipFill>
              <a:blip r:embed="rId5"/>
              <a:stretch>
                <a:fillRect/>
              </a:stretch>
            </p:blipFill>
            <p:spPr>
              <a:xfrm>
                <a:off x="3259777" y="3008435"/>
                <a:ext cx="6580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90E8066-0A1E-54D6-CB71-8225FF4F153F}"/>
                  </a:ext>
                </a:extLst>
              </p14:cNvPr>
              <p14:cNvContentPartPr/>
              <p14:nvPr/>
            </p14:nvContentPartPr>
            <p14:xfrm>
              <a:off x="3293617" y="3941915"/>
              <a:ext cx="503640" cy="20520"/>
            </p14:xfrm>
          </p:contentPart>
        </mc:Choice>
        <mc:Fallback xmlns="">
          <p:pic>
            <p:nvPicPr>
              <p:cNvPr id="13" name="Ink 12">
                <a:extLst>
                  <a:ext uri="{FF2B5EF4-FFF2-40B4-BE49-F238E27FC236}">
                    <a16:creationId xmlns:a16="http://schemas.microsoft.com/office/drawing/2014/main" id="{990E8066-0A1E-54D6-CB71-8225FF4F153F}"/>
                  </a:ext>
                </a:extLst>
              </p:cNvPr>
              <p:cNvPicPr/>
              <p:nvPr/>
            </p:nvPicPr>
            <p:blipFill>
              <a:blip r:embed="rId7"/>
              <a:stretch>
                <a:fillRect/>
              </a:stretch>
            </p:blipFill>
            <p:spPr>
              <a:xfrm>
                <a:off x="3239617" y="3833915"/>
                <a:ext cx="6112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98A79DC6-C0CE-561C-EF31-5D9855D24812}"/>
                  </a:ext>
                </a:extLst>
              </p14:cNvPr>
              <p14:cNvContentPartPr/>
              <p14:nvPr/>
            </p14:nvContentPartPr>
            <p14:xfrm>
              <a:off x="4247257" y="5407475"/>
              <a:ext cx="524520" cy="40320"/>
            </p14:xfrm>
          </p:contentPart>
        </mc:Choice>
        <mc:Fallback xmlns="">
          <p:pic>
            <p:nvPicPr>
              <p:cNvPr id="14" name="Ink 13">
                <a:extLst>
                  <a:ext uri="{FF2B5EF4-FFF2-40B4-BE49-F238E27FC236}">
                    <a16:creationId xmlns:a16="http://schemas.microsoft.com/office/drawing/2014/main" id="{98A79DC6-C0CE-561C-EF31-5D9855D24812}"/>
                  </a:ext>
                </a:extLst>
              </p:cNvPr>
              <p:cNvPicPr/>
              <p:nvPr/>
            </p:nvPicPr>
            <p:blipFill>
              <a:blip r:embed="rId9"/>
              <a:stretch>
                <a:fillRect/>
              </a:stretch>
            </p:blipFill>
            <p:spPr>
              <a:xfrm>
                <a:off x="4193257" y="5299835"/>
                <a:ext cx="632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8A0950CC-9903-D342-C791-66CA3AA1E92D}"/>
                  </a:ext>
                </a:extLst>
              </p14:cNvPr>
              <p14:cNvContentPartPr/>
              <p14:nvPr/>
            </p14:nvContentPartPr>
            <p14:xfrm>
              <a:off x="4296577" y="4699715"/>
              <a:ext cx="577080" cy="16560"/>
            </p14:xfrm>
          </p:contentPart>
        </mc:Choice>
        <mc:Fallback xmlns="">
          <p:pic>
            <p:nvPicPr>
              <p:cNvPr id="15" name="Ink 14">
                <a:extLst>
                  <a:ext uri="{FF2B5EF4-FFF2-40B4-BE49-F238E27FC236}">
                    <a16:creationId xmlns:a16="http://schemas.microsoft.com/office/drawing/2014/main" id="{8A0950CC-9903-D342-C791-66CA3AA1E92D}"/>
                  </a:ext>
                </a:extLst>
              </p:cNvPr>
              <p:cNvPicPr/>
              <p:nvPr/>
            </p:nvPicPr>
            <p:blipFill>
              <a:blip r:embed="rId11"/>
              <a:stretch>
                <a:fillRect/>
              </a:stretch>
            </p:blipFill>
            <p:spPr>
              <a:xfrm>
                <a:off x="4242577" y="4592075"/>
                <a:ext cx="684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989DC06-4EF5-F4FA-5C1F-D0DAD82CA7C3}"/>
                  </a:ext>
                </a:extLst>
              </p14:cNvPr>
              <p14:cNvContentPartPr/>
              <p14:nvPr/>
            </p14:nvContentPartPr>
            <p14:xfrm>
              <a:off x="4257337" y="6262835"/>
              <a:ext cx="493560" cy="360"/>
            </p14:xfrm>
          </p:contentPart>
        </mc:Choice>
        <mc:Fallback xmlns="">
          <p:pic>
            <p:nvPicPr>
              <p:cNvPr id="16" name="Ink 15">
                <a:extLst>
                  <a:ext uri="{FF2B5EF4-FFF2-40B4-BE49-F238E27FC236}">
                    <a16:creationId xmlns:a16="http://schemas.microsoft.com/office/drawing/2014/main" id="{2989DC06-4EF5-F4FA-5C1F-D0DAD82CA7C3}"/>
                  </a:ext>
                </a:extLst>
              </p:cNvPr>
              <p:cNvPicPr/>
              <p:nvPr/>
            </p:nvPicPr>
            <p:blipFill>
              <a:blip r:embed="rId13"/>
              <a:stretch>
                <a:fillRect/>
              </a:stretch>
            </p:blipFill>
            <p:spPr>
              <a:xfrm>
                <a:off x="4203697" y="6154835"/>
                <a:ext cx="601200" cy="216000"/>
              </a:xfrm>
              <a:prstGeom prst="rect">
                <a:avLst/>
              </a:prstGeom>
            </p:spPr>
          </p:pic>
        </mc:Fallback>
      </mc:AlternateContent>
      <p:sp>
        <p:nvSpPr>
          <p:cNvPr id="17" name="TextBox 16">
            <a:extLst>
              <a:ext uri="{FF2B5EF4-FFF2-40B4-BE49-F238E27FC236}">
                <a16:creationId xmlns:a16="http://schemas.microsoft.com/office/drawing/2014/main" id="{1AFC3246-DA96-2D6B-F30A-EEC8F858C15E}"/>
              </a:ext>
            </a:extLst>
          </p:cNvPr>
          <p:cNvSpPr txBox="1"/>
          <p:nvPr/>
        </p:nvSpPr>
        <p:spPr>
          <a:xfrm>
            <a:off x="6371303" y="4335779"/>
            <a:ext cx="5987845" cy="1169551"/>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Low Recall (</a:t>
            </a:r>
            <a:r>
              <a:rPr lang="en-US" sz="1400" dirty="0">
                <a:latin typeface="Arial" panose="020B0604020202020204" pitchFamily="34" charset="0"/>
                <a:cs typeface="Arial" panose="020B0604020202020204" pitchFamily="34" charset="0"/>
              </a:rPr>
              <a:t>high number of false negative) in </a:t>
            </a:r>
            <a:r>
              <a:rPr lang="en-US" sz="1400" b="1" dirty="0">
                <a:latin typeface="Arial" panose="020B0604020202020204" pitchFamily="34" charset="0"/>
                <a:cs typeface="Arial" panose="020B0604020202020204" pitchFamily="34" charset="0"/>
              </a:rPr>
              <a:t>bio,</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non recyclable </a:t>
            </a:r>
            <a:r>
              <a:rPr lang="en-US" sz="1400" dirty="0">
                <a:latin typeface="Arial" panose="020B0604020202020204" pitchFamily="34" charset="0"/>
                <a:cs typeface="Arial" panose="020B0604020202020204" pitchFamily="34" charset="0"/>
              </a:rPr>
              <a:t>and </a:t>
            </a:r>
            <a:r>
              <a:rPr lang="en-US" sz="1400" b="1" dirty="0">
                <a:latin typeface="Arial" panose="020B0604020202020204" pitchFamily="34" charset="0"/>
                <a:cs typeface="Arial" panose="020B0604020202020204" pitchFamily="34" charset="0"/>
              </a:rPr>
              <a:t>unknown</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We have little data for these classes</a:t>
            </a: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2558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223759"/>
            <a:ext cx="10515600" cy="1325563"/>
          </a:xfrm>
        </p:spPr>
        <p:txBody>
          <a:bodyPr>
            <a:normAutofit fontScale="90000"/>
          </a:bodyPr>
          <a:lstStyle/>
          <a:p>
            <a:pPr algn="ctr"/>
            <a:r>
              <a:rPr lang="en-US" dirty="0">
                <a:latin typeface="Bahnschrift" panose="020B0502040204020203" pitchFamily="34" charset="0"/>
              </a:rPr>
              <a:t>Future work</a:t>
            </a:r>
            <a:br>
              <a:rPr lang="en-US" dirty="0">
                <a:latin typeface="Bahnschrift" panose="020B0502040204020203" pitchFamily="34" charset="0"/>
              </a:rPr>
            </a:br>
            <a:br>
              <a:rPr lang="en-US" sz="1800" dirty="0">
                <a:latin typeface="Bahnschrift" panose="020B0502040204020203" pitchFamily="34" charset="0"/>
              </a:rPr>
            </a:b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6" name="TextBox 5">
            <a:extLst>
              <a:ext uri="{FF2B5EF4-FFF2-40B4-BE49-F238E27FC236}">
                <a16:creationId xmlns:a16="http://schemas.microsoft.com/office/drawing/2014/main" id="{91282B0F-28B0-DF4B-2FC3-AC12E767889B}"/>
              </a:ext>
            </a:extLst>
          </p:cNvPr>
          <p:cNvSpPr txBox="1"/>
          <p:nvPr/>
        </p:nvSpPr>
        <p:spPr>
          <a:xfrm>
            <a:off x="427705" y="4717164"/>
            <a:ext cx="1188719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E0CC611-0DF2-E7F6-FA56-EA89F83CF239}"/>
              </a:ext>
            </a:extLst>
          </p:cNvPr>
          <p:cNvSpPr txBox="1"/>
          <p:nvPr/>
        </p:nvSpPr>
        <p:spPr>
          <a:xfrm>
            <a:off x="993058" y="1140549"/>
            <a:ext cx="10648336" cy="6987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Collected more data</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Create a robots -&gt; grasp the object and put the object correct bin</a:t>
            </a:r>
          </a:p>
        </p:txBody>
      </p:sp>
      <p:pic>
        <p:nvPicPr>
          <p:cNvPr id="7" name="Graphic 6" descr="Robot with solid fill">
            <a:extLst>
              <a:ext uri="{FF2B5EF4-FFF2-40B4-BE49-F238E27FC236}">
                <a16:creationId xmlns:a16="http://schemas.microsoft.com/office/drawing/2014/main" id="{B5220BB3-FC4E-A881-6A83-967DAB0BEB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3885415"/>
            <a:ext cx="1832036" cy="1832036"/>
          </a:xfrm>
          <a:prstGeom prst="rect">
            <a:avLst/>
          </a:prstGeom>
        </p:spPr>
      </p:pic>
      <p:pic>
        <p:nvPicPr>
          <p:cNvPr id="18" name="Picture 17" descr="A picture containing text, bin&#10;&#10;Description automatically generated">
            <a:extLst>
              <a:ext uri="{FF2B5EF4-FFF2-40B4-BE49-F238E27FC236}">
                <a16:creationId xmlns:a16="http://schemas.microsoft.com/office/drawing/2014/main" id="{8613B8C3-6CE1-AF03-5CAF-996E43B3C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0641" y="3985812"/>
            <a:ext cx="6503654" cy="1832036"/>
          </a:xfrm>
          <a:prstGeom prst="rect">
            <a:avLst/>
          </a:prstGeom>
        </p:spPr>
      </p:pic>
      <p:pic>
        <p:nvPicPr>
          <p:cNvPr id="19" name="Picture 18" descr="A fruit cut in half&#10;&#10;Description automatically generated with low confidence">
            <a:extLst>
              <a:ext uri="{FF2B5EF4-FFF2-40B4-BE49-F238E27FC236}">
                <a16:creationId xmlns:a16="http://schemas.microsoft.com/office/drawing/2014/main" id="{A800C686-DCF2-7936-6E8C-B40676B69CB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555324" y="2739589"/>
            <a:ext cx="1086070" cy="1086070"/>
          </a:xfrm>
          <a:prstGeom prst="rect">
            <a:avLst/>
          </a:prstGeom>
        </p:spPr>
      </p:pic>
      <p:cxnSp>
        <p:nvCxnSpPr>
          <p:cNvPr id="21" name="Connector: Curved 20">
            <a:extLst>
              <a:ext uri="{FF2B5EF4-FFF2-40B4-BE49-F238E27FC236}">
                <a16:creationId xmlns:a16="http://schemas.microsoft.com/office/drawing/2014/main" id="{2A9B62C1-0D19-675A-98D7-B2E6E8E27E29}"/>
              </a:ext>
            </a:extLst>
          </p:cNvPr>
          <p:cNvCxnSpPr>
            <a:cxnSpLocks/>
          </p:cNvCxnSpPr>
          <p:nvPr/>
        </p:nvCxnSpPr>
        <p:spPr>
          <a:xfrm flipV="1">
            <a:off x="1258529" y="3136752"/>
            <a:ext cx="9296795" cy="1130448"/>
          </a:xfrm>
          <a:prstGeom prst="curvedConnector3">
            <a:avLst>
              <a:gd name="adj1" fmla="val -214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28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3441"/>
            <a:ext cx="10515600" cy="1325563"/>
          </a:xfrm>
        </p:spPr>
        <p:txBody>
          <a:bodyPr>
            <a:normAutofit/>
          </a:bodyPr>
          <a:lstStyle/>
          <a:p>
            <a:pPr algn="ctr"/>
            <a:r>
              <a:rPr lang="en-US" dirty="0">
                <a:latin typeface="Bahnschrift" panose="020B0502040204020203" pitchFamily="34" charset="0"/>
              </a:rPr>
              <a:t>References</a:t>
            </a: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84CD5566-550F-60CB-F410-33A6814EFF0D}"/>
              </a:ext>
            </a:extLst>
          </p:cNvPr>
          <p:cNvSpPr txBox="1"/>
          <p:nvPr/>
        </p:nvSpPr>
        <p:spPr>
          <a:xfrm>
            <a:off x="211015" y="1248566"/>
            <a:ext cx="11776669" cy="4744889"/>
          </a:xfrm>
          <a:prstGeom prst="rect">
            <a:avLst/>
          </a:prstGeom>
          <a:noFill/>
        </p:spPr>
        <p:txBody>
          <a:bodyPr wrap="square" rtlCol="0">
            <a:spAutoFit/>
          </a:bodyPr>
          <a:lstStyle/>
          <a:p>
            <a:pPr marL="457200" marR="0">
              <a:lnSpc>
                <a:spcPct val="200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Law, K. L., Starr, N., Siegler, T. R.,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Jambeck</a:t>
            </a:r>
            <a:r>
              <a:rPr lang="en-US" kern="100" dirty="0">
                <a:latin typeface="Times New Roman" panose="02020603050405020304" pitchFamily="18" charset="0"/>
                <a:ea typeface="Calibri" panose="020F0502020204030204" pitchFamily="34" charset="0"/>
                <a:cs typeface="Times New Roman" panose="02020603050405020304" pitchFamily="18" charset="0"/>
              </a:rPr>
              <a:t>, J. R.,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Mallos</a:t>
            </a:r>
            <a:r>
              <a:rPr lang="en-US" kern="100" dirty="0">
                <a:latin typeface="Times New Roman" panose="02020603050405020304" pitchFamily="18" charset="0"/>
                <a:ea typeface="Calibri" panose="020F0502020204030204" pitchFamily="34" charset="0"/>
                <a:cs typeface="Times New Roman" panose="02020603050405020304" pitchFamily="18" charset="0"/>
              </a:rPr>
              <a:t>, N. J., &amp; Leonard, G. H. (2020). The United States’ 	contribution of plastic waste to land and ocean. Science advances, 6(44), eabd0288. </a:t>
            </a:r>
          </a:p>
          <a:p>
            <a:pPr marL="457200" marR="0">
              <a:lnSpc>
                <a:spcPct val="200000"/>
              </a:lnSpc>
              <a:spcBef>
                <a:spcPts val="0"/>
              </a:spcBef>
              <a:spcAft>
                <a:spcPts val="800"/>
              </a:spcAft>
            </a:pPr>
            <a:r>
              <a:rPr lang="en-US" kern="100" dirty="0" err="1">
                <a:latin typeface="Times New Roman" panose="02020603050405020304" pitchFamily="18" charset="0"/>
                <a:ea typeface="Calibri" panose="020F0502020204030204" pitchFamily="34" charset="0"/>
                <a:cs typeface="Times New Roman" panose="02020603050405020304" pitchFamily="18" charset="0"/>
              </a:rPr>
              <a:t>Majchrowska</a:t>
            </a:r>
            <a:r>
              <a:rPr lang="en-US" kern="100" dirty="0">
                <a:latin typeface="Times New Roman" panose="02020603050405020304" pitchFamily="18" charset="0"/>
                <a:ea typeface="Calibri" panose="020F0502020204030204" pitchFamily="34" charset="0"/>
                <a:cs typeface="Times New Roman" panose="02020603050405020304" pitchFamily="18" charset="0"/>
              </a:rPr>
              <a:t>, S.,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Mikołajczyk</a:t>
            </a:r>
            <a:r>
              <a:rPr lang="en-US" kern="100" dirty="0">
                <a:latin typeface="Times New Roman" panose="02020603050405020304" pitchFamily="18" charset="0"/>
                <a:ea typeface="Calibri" panose="020F0502020204030204" pitchFamily="34" charset="0"/>
                <a:cs typeface="Times New Roman" panose="02020603050405020304" pitchFamily="18" charset="0"/>
              </a:rPr>
              <a:t>, A., Ferlin, M.,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Klawikowska</a:t>
            </a:r>
            <a:r>
              <a:rPr lang="en-US" kern="100" dirty="0">
                <a:latin typeface="Times New Roman" panose="02020603050405020304" pitchFamily="18" charset="0"/>
                <a:ea typeface="Calibri" panose="020F0502020204030204" pitchFamily="34" charset="0"/>
                <a:cs typeface="Times New Roman" panose="02020603050405020304" pitchFamily="18" charset="0"/>
              </a:rPr>
              <a:t>, Z.,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Plantykow</a:t>
            </a:r>
            <a:r>
              <a:rPr lang="en-US" kern="100" dirty="0">
                <a:latin typeface="Times New Roman" panose="02020603050405020304" pitchFamily="18" charset="0"/>
                <a:ea typeface="Calibri" panose="020F0502020204030204" pitchFamily="34" charset="0"/>
                <a:cs typeface="Times New Roman" panose="02020603050405020304" pitchFamily="18" charset="0"/>
              </a:rPr>
              <a:t>, M. A.,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Kwasigroch</a:t>
            </a:r>
            <a:r>
              <a:rPr lang="en-US" kern="100" dirty="0">
                <a:latin typeface="Times New Roman" panose="02020603050405020304" pitchFamily="18" charset="0"/>
                <a:ea typeface="Calibri" panose="020F0502020204030204" pitchFamily="34" charset="0"/>
                <a:cs typeface="Times New Roman" panose="02020603050405020304" pitchFamily="18" charset="0"/>
              </a:rPr>
              <a:t>, A., &amp;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Majek</a:t>
            </a:r>
            <a:r>
              <a:rPr lang="en-US" kern="100" dirty="0">
                <a:latin typeface="Times New Roman" panose="02020603050405020304" pitchFamily="18" charset="0"/>
                <a:ea typeface="Calibri" panose="020F0502020204030204" pitchFamily="34" charset="0"/>
                <a:cs typeface="Times New Roman" panose="02020603050405020304" pitchFamily="18" charset="0"/>
              </a:rPr>
              <a:t>, K. (2022). 	Deep learning-based waste detection in natural and urban environments. Waste Management, 138, 274-284.</a:t>
            </a:r>
          </a:p>
          <a:p>
            <a:pPr marL="457200">
              <a:lnSpc>
                <a:spcPct val="200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Joy, A., Sherry Jr, J. F., Venkatesh, A., Wang, J., &amp; Chan, R. (2012). Fast fashion, sustainability, and the ethical appeal of 	luxury brands.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Fashion theory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16</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(3), 273-295.</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9329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3441"/>
            <a:ext cx="10515600" cy="1325563"/>
          </a:xfrm>
        </p:spPr>
        <p:txBody>
          <a:bodyPr>
            <a:normAutofit/>
          </a:bodyPr>
          <a:lstStyle/>
          <a:p>
            <a:pPr algn="ctr"/>
            <a:r>
              <a:rPr lang="en-US" dirty="0">
                <a:latin typeface="Bahnschrift" panose="020B0502040204020203" pitchFamily="34" charset="0"/>
              </a:rPr>
              <a:t>References</a:t>
            </a: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84CD5566-550F-60CB-F410-33A6814EFF0D}"/>
              </a:ext>
            </a:extLst>
          </p:cNvPr>
          <p:cNvSpPr txBox="1"/>
          <p:nvPr/>
        </p:nvSpPr>
        <p:spPr>
          <a:xfrm>
            <a:off x="207665" y="1042088"/>
            <a:ext cx="11776669" cy="6612066"/>
          </a:xfrm>
          <a:prstGeom prst="rect">
            <a:avLst/>
          </a:prstGeom>
          <a:noFill/>
        </p:spPr>
        <p:txBody>
          <a:bodyPr wrap="square" rtlCol="0">
            <a:spAutoFit/>
          </a:bodyPr>
          <a:lstStyle/>
          <a:p>
            <a:pPr marL="914400" indent="-457200">
              <a:lnSpc>
                <a:spcPct val="200000"/>
              </a:lnSpc>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Proença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 F., &amp;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Simoes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 (2020). Taco: Trash annotations in context for litter detection.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preprint arXiv:2003.06975.</a:t>
            </a:r>
          </a:p>
          <a:p>
            <a:pPr marL="9144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Roach, B., Goodwin, N., &amp; Nelson, J. (2019). Consumption and the consumer society.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Medford, MA.: Global Development and Environment Institute, Tufts University.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Recuperado</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de https://www. bu.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edu</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eci</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/files/2019/10/</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Consumption_and_Consumer_Society</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pdf</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914400" marR="0" indent="-457200">
              <a:lnSpc>
                <a:spcPct val="200000"/>
              </a:lnSpc>
              <a:spcBef>
                <a:spcPts val="0"/>
              </a:spcBef>
              <a:spcAft>
                <a:spcPts val="800"/>
              </a:spcAft>
            </a:pPr>
            <a:r>
              <a:rPr lang="en-US" dirty="0"/>
              <a:t>Shui, S., &amp; </a:t>
            </a:r>
            <a:r>
              <a:rPr lang="en-US" dirty="0" err="1"/>
              <a:t>Plastina</a:t>
            </a:r>
            <a:r>
              <a:rPr lang="en-US" dirty="0"/>
              <a:t>, A. (2013). World apparel fiber consumption survey. </a:t>
            </a:r>
            <a:r>
              <a:rPr lang="en-US" i="1" dirty="0"/>
              <a:t>FAO and ICAC, Tech. Rep</a:t>
            </a:r>
            <a:r>
              <a:rPr lang="en-US" dirty="0"/>
              <a:t>.</a:t>
            </a:r>
          </a:p>
          <a:p>
            <a:pPr marL="914400" indent="-457200">
              <a:lnSpc>
                <a:spcPct val="200000"/>
              </a:lnSpc>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Serezhkin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Arkadiy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2020. “Drinking Waste Classification.”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https://www.kaggle.com/arkadiyhacks/drinking-waste-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classification; Kaggle.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Textiles, E. P. A. Material-Specific Data.</a:t>
            </a:r>
          </a:p>
          <a:p>
            <a:pPr marL="457200" marR="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9919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3441"/>
            <a:ext cx="10515600" cy="1325563"/>
          </a:xfrm>
        </p:spPr>
        <p:txBody>
          <a:bodyPr>
            <a:normAutofit/>
          </a:bodyPr>
          <a:lstStyle/>
          <a:p>
            <a:pPr algn="ctr"/>
            <a:r>
              <a:rPr lang="en-US" dirty="0">
                <a:latin typeface="Bahnschrift" panose="020B0502040204020203" pitchFamily="34" charset="0"/>
              </a:rPr>
              <a:t>References</a:t>
            </a: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84CD5566-550F-60CB-F410-33A6814EFF0D}"/>
              </a:ext>
            </a:extLst>
          </p:cNvPr>
          <p:cNvSpPr txBox="1"/>
          <p:nvPr/>
        </p:nvSpPr>
        <p:spPr>
          <a:xfrm>
            <a:off x="211015" y="1248566"/>
            <a:ext cx="11776669" cy="6817251"/>
          </a:xfrm>
          <a:prstGeom prst="rect">
            <a:avLst/>
          </a:prstGeom>
          <a:noFill/>
        </p:spPr>
        <p:txBody>
          <a:bodyPr wrap="square" rtlCol="0">
            <a:spAutoFit/>
          </a:bodyPr>
          <a:lstStyle/>
          <a:p>
            <a:pPr marL="914400" indent="-457200">
              <a:lnSpc>
                <a:spcPct val="200000"/>
              </a:lnSpc>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Tonjes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 J.,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Aphale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O., Clark, L., &amp;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Thyberg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K. L. (2018). Conversion from dual stream to single stream recycling results in nuanced effects on revenues and waste stream amounts and composition. </a:t>
            </a:r>
          </a:p>
          <a:p>
            <a:pPr marL="914400" indent="-457200">
              <a:lnSpc>
                <a:spcPct val="200000"/>
              </a:lnSpc>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Resources, Conservation and 	Recycling, 138, 151-159.</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US Environmental Protection Agency (EPA). (2020). National overview: Facts and figures on materials, wastes and recycling.</a:t>
            </a:r>
          </a:p>
          <a:p>
            <a:pPr marL="4572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Yang, 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Thung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 2016.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TrashNet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GitHub Repository. https://github.com/garythung/trashnet; GitHub.</a:t>
            </a:r>
          </a:p>
          <a:p>
            <a:pPr marL="4572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178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304800" y="-37161"/>
            <a:ext cx="12801600" cy="601487"/>
          </a:xfrm>
        </p:spPr>
        <p:txBody>
          <a:bodyPr>
            <a:normAutofit/>
          </a:bodyPr>
          <a:lstStyle/>
          <a:p>
            <a:pPr algn="ctr"/>
            <a:r>
              <a:rPr lang="en-US" sz="3600" dirty="0">
                <a:latin typeface="Bahnschrift" panose="020B0502040204020203" pitchFamily="34" charset="0"/>
              </a:rPr>
              <a:t>A trash classifier web app:</a:t>
            </a:r>
            <a:endParaRPr lang="en-US" sz="2600" b="1" dirty="0">
              <a:solidFill>
                <a:srgbClr val="FFC000"/>
              </a:solidFill>
              <a:latin typeface="Bahnschrift" panose="020B0502040204020203" pitchFamily="34" charset="0"/>
            </a:endParaRPr>
          </a:p>
        </p:txBody>
      </p:sp>
      <p:pic>
        <p:nvPicPr>
          <p:cNvPr id="7" name="Picture 6">
            <a:extLst>
              <a:ext uri="{FF2B5EF4-FFF2-40B4-BE49-F238E27FC236}">
                <a16:creationId xmlns:a16="http://schemas.microsoft.com/office/drawing/2014/main" id="{458BA142-8318-0050-3FB9-3EBDD7307053}"/>
              </a:ext>
            </a:extLst>
          </p:cNvPr>
          <p:cNvPicPr>
            <a:picLocks noChangeAspect="1"/>
          </p:cNvPicPr>
          <p:nvPr/>
        </p:nvPicPr>
        <p:blipFill>
          <a:blip r:embed="rId3"/>
          <a:stretch>
            <a:fillRect/>
          </a:stretch>
        </p:blipFill>
        <p:spPr>
          <a:xfrm>
            <a:off x="0" y="568926"/>
            <a:ext cx="12192000" cy="5892588"/>
          </a:xfrm>
          <a:prstGeom prst="rect">
            <a:avLst/>
          </a:prstGeom>
        </p:spPr>
      </p:pic>
    </p:spTree>
    <p:extLst>
      <p:ext uri="{BB962C8B-B14F-4D97-AF65-F5344CB8AC3E}">
        <p14:creationId xmlns:p14="http://schemas.microsoft.com/office/powerpoint/2010/main" val="782734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4" name="TextBox 3">
            <a:extLst>
              <a:ext uri="{FF2B5EF4-FFF2-40B4-BE49-F238E27FC236}">
                <a16:creationId xmlns:a16="http://schemas.microsoft.com/office/drawing/2014/main" id="{31563833-3E77-2CCD-6B6C-DD068EE43BBF}"/>
              </a:ext>
            </a:extLst>
          </p:cNvPr>
          <p:cNvSpPr txBox="1"/>
          <p:nvPr/>
        </p:nvSpPr>
        <p:spPr>
          <a:xfrm>
            <a:off x="1403554" y="2598003"/>
            <a:ext cx="10080524" cy="1661993"/>
          </a:xfrm>
          <a:prstGeom prst="rect">
            <a:avLst/>
          </a:prstGeom>
          <a:noFill/>
        </p:spPr>
        <p:txBody>
          <a:bodyPr wrap="square">
            <a:spAutoFit/>
          </a:bodyPr>
          <a:lstStyle/>
          <a:p>
            <a:r>
              <a:rPr lang="en-US" sz="3400" b="1" dirty="0">
                <a:latin typeface="Bahnschrift" panose="020B0502040204020203" pitchFamily="34" charset="0"/>
              </a:rPr>
              <a:t>https://trash-classifier-webapp.herokuapp.com/</a:t>
            </a:r>
            <a:br>
              <a:rPr lang="pt-BR" sz="3400" b="1" dirty="0">
                <a:latin typeface="Bahnschrift" panose="020B0502040204020203" pitchFamily="34" charset="0"/>
              </a:rPr>
            </a:br>
            <a:br>
              <a:rPr lang="pt-BR" sz="3400" b="1" dirty="0">
                <a:latin typeface="Bahnschrift" panose="020B0502040204020203" pitchFamily="34" charset="0"/>
              </a:rPr>
            </a:br>
            <a:endParaRPr lang="en-US" sz="3400" dirty="0"/>
          </a:p>
        </p:txBody>
      </p:sp>
      <p:pic>
        <p:nvPicPr>
          <p:cNvPr id="9" name="Picture 8" descr="Pointing Up Index Handy">
            <a:extLst>
              <a:ext uri="{FF2B5EF4-FFF2-40B4-BE49-F238E27FC236}">
                <a16:creationId xmlns:a16="http://schemas.microsoft.com/office/drawing/2014/main" id="{404E0E8B-4285-E721-4029-067CCE168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342" y="3428999"/>
            <a:ext cx="1128252" cy="1128252"/>
          </a:xfrm>
          <a:prstGeom prst="rect">
            <a:avLst/>
          </a:prstGeom>
        </p:spPr>
      </p:pic>
    </p:spTree>
    <p:extLst>
      <p:ext uri="{BB962C8B-B14F-4D97-AF65-F5344CB8AC3E}">
        <p14:creationId xmlns:p14="http://schemas.microsoft.com/office/powerpoint/2010/main" val="2922173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Insufficient waste recycling and management</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15" name="Rectangle 14">
            <a:extLst>
              <a:ext uri="{FF2B5EF4-FFF2-40B4-BE49-F238E27FC236}">
                <a16:creationId xmlns:a16="http://schemas.microsoft.com/office/drawing/2014/main" id="{5AB2D941-0639-DF2E-9ACB-90EF2A18BCCF}"/>
              </a:ext>
            </a:extLst>
          </p:cNvPr>
          <p:cNvSpPr/>
          <p:nvPr/>
        </p:nvSpPr>
        <p:spPr>
          <a:xfrm>
            <a:off x="606841" y="1612386"/>
            <a:ext cx="8066895" cy="480147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E6CFA-507F-9173-D5D4-4B0F27E7A047}"/>
              </a:ext>
            </a:extLst>
          </p:cNvPr>
          <p:cNvSpPr/>
          <p:nvPr/>
        </p:nvSpPr>
        <p:spPr>
          <a:xfrm>
            <a:off x="929769" y="3387530"/>
            <a:ext cx="2023298" cy="1979113"/>
          </a:xfrm>
          <a:prstGeom prst="ellipse">
            <a:avLst/>
          </a:prstGeom>
          <a:solidFill>
            <a:srgbClr val="FFC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Arial" panose="020B0604020202020204" pitchFamily="34" charset="0"/>
                <a:cs typeface="Arial" panose="020B0604020202020204" pitchFamily="34" charset="0"/>
              </a:rPr>
              <a:t>146.1 MT </a:t>
            </a:r>
          </a:p>
        </p:txBody>
      </p:sp>
      <p:sp>
        <p:nvSpPr>
          <p:cNvPr id="17" name="TextBox 16">
            <a:extLst>
              <a:ext uri="{FF2B5EF4-FFF2-40B4-BE49-F238E27FC236}">
                <a16:creationId xmlns:a16="http://schemas.microsoft.com/office/drawing/2014/main" id="{A2D995A3-513A-829F-E4D6-DFC1A5F154DE}"/>
              </a:ext>
            </a:extLst>
          </p:cNvPr>
          <p:cNvSpPr txBox="1"/>
          <p:nvPr/>
        </p:nvSpPr>
        <p:spPr>
          <a:xfrm>
            <a:off x="776116" y="1660036"/>
            <a:ext cx="3091382" cy="1420774"/>
          </a:xfrm>
          <a:prstGeom prst="rect">
            <a:avLst/>
          </a:prstGeom>
          <a:noFill/>
        </p:spPr>
        <p:txBody>
          <a:bodyPr wrap="square">
            <a:spAutoFit/>
          </a:bodyPr>
          <a:lstStyle/>
          <a:p>
            <a:pPr algn="ctr">
              <a:lnSpc>
                <a:spcPct val="150000"/>
              </a:lnSpc>
            </a:pPr>
            <a:r>
              <a:rPr lang="en-US" sz="2000" dirty="0">
                <a:latin typeface="Britannic Bold" panose="020B0903060703020204" pitchFamily="34" charset="0"/>
                <a:cs typeface="Arial" panose="020B0604020202020204" pitchFamily="34" charset="0"/>
              </a:rPr>
              <a:t>Amount of Municipal Solid Waste landfilled in USA, 2018</a:t>
            </a:r>
            <a:endParaRPr lang="en-US" sz="2000" dirty="0">
              <a:latin typeface="Britannic Bold" panose="020B0903060703020204" pitchFamily="34" charset="0"/>
            </a:endParaRPr>
          </a:p>
        </p:txBody>
      </p:sp>
      <p:pic>
        <p:nvPicPr>
          <p:cNvPr id="18" name="Picture 17" descr="Icon&#10;&#10;Description automatically generated">
            <a:extLst>
              <a:ext uri="{FF2B5EF4-FFF2-40B4-BE49-F238E27FC236}">
                <a16:creationId xmlns:a16="http://schemas.microsoft.com/office/drawing/2014/main" id="{0EE6BE53-2895-FE8A-38F0-33E45C75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782" y="5429273"/>
            <a:ext cx="936990" cy="830997"/>
          </a:xfrm>
          <a:prstGeom prst="rect">
            <a:avLst/>
          </a:prstGeom>
        </p:spPr>
      </p:pic>
      <p:sp>
        <p:nvSpPr>
          <p:cNvPr id="19" name="TextBox 18">
            <a:extLst>
              <a:ext uri="{FF2B5EF4-FFF2-40B4-BE49-F238E27FC236}">
                <a16:creationId xmlns:a16="http://schemas.microsoft.com/office/drawing/2014/main" id="{4865B7A4-75D9-0C0F-4E53-821F1545D5CC}"/>
              </a:ext>
            </a:extLst>
          </p:cNvPr>
          <p:cNvSpPr txBox="1"/>
          <p:nvPr/>
        </p:nvSpPr>
        <p:spPr>
          <a:xfrm>
            <a:off x="4449772" y="4107154"/>
            <a:ext cx="2920315"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26.3 MT plastic</a:t>
            </a:r>
          </a:p>
        </p:txBody>
      </p:sp>
      <p:grpSp>
        <p:nvGrpSpPr>
          <p:cNvPr id="20" name="Group 19">
            <a:extLst>
              <a:ext uri="{FF2B5EF4-FFF2-40B4-BE49-F238E27FC236}">
                <a16:creationId xmlns:a16="http://schemas.microsoft.com/office/drawing/2014/main" id="{0A5A6E64-A686-73DC-DB57-F32E0F7AE7DA}"/>
              </a:ext>
            </a:extLst>
          </p:cNvPr>
          <p:cNvGrpSpPr/>
          <p:nvPr/>
        </p:nvGrpSpPr>
        <p:grpSpPr>
          <a:xfrm>
            <a:off x="3495034" y="2786666"/>
            <a:ext cx="3657329" cy="772442"/>
            <a:chOff x="4887416" y="3868348"/>
            <a:chExt cx="3801168" cy="774729"/>
          </a:xfrm>
        </p:grpSpPr>
        <p:sp>
          <p:nvSpPr>
            <p:cNvPr id="22" name="TextBox 21">
              <a:extLst>
                <a:ext uri="{FF2B5EF4-FFF2-40B4-BE49-F238E27FC236}">
                  <a16:creationId xmlns:a16="http://schemas.microsoft.com/office/drawing/2014/main" id="{BC10298A-597F-D35B-9952-546A1FE1438A}"/>
                </a:ext>
              </a:extLst>
            </p:cNvPr>
            <p:cNvSpPr txBox="1">
              <a:spLocks/>
            </p:cNvSpPr>
            <p:nvPr/>
          </p:nvSpPr>
          <p:spPr>
            <a:xfrm>
              <a:off x="6105989" y="3967417"/>
              <a:ext cx="2582595"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17.5 MT  paper</a:t>
              </a:r>
              <a:endParaRPr lang="en-US" sz="2400" dirty="0"/>
            </a:p>
          </p:txBody>
        </p:sp>
        <p:pic>
          <p:nvPicPr>
            <p:cNvPr id="23" name="Picture 22" descr="Icon&#10;&#10;Description automatically generated">
              <a:extLst>
                <a:ext uri="{FF2B5EF4-FFF2-40B4-BE49-F238E27FC236}">
                  <a16:creationId xmlns:a16="http://schemas.microsoft.com/office/drawing/2014/main" id="{2682ED5E-6166-C61A-3EFE-87FCF2CC94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00" b="99000" l="1200" r="99600">
                          <a14:foregroundMark x1="89200" y1="23200" x2="98000" y2="31200"/>
                          <a14:foregroundMark x1="98000" y1="31200" x2="90000" y2="22800"/>
                          <a14:foregroundMark x1="90000" y1="22800" x2="93800" y2="27200"/>
                          <a14:foregroundMark x1="98775" y1="50787" x2="99200" y2="62200"/>
                          <a14:foregroundMark x1="98000" y1="30000" x2="98361" y2="39699"/>
                          <a14:foregroundMark x1="99200" y1="62200" x2="96117" y2="50594"/>
                          <a14:foregroundMark x1="96571" y1="39569" x2="96600" y2="39200"/>
                          <a14:foregroundMark x1="96600" y1="39200" x2="96705" y2="39579"/>
                          <a14:foregroundMark x1="11400" y1="34600" x2="1400" y2="31400"/>
                          <a14:foregroundMark x1="1400" y1="31400" x2="2000" y2="70400"/>
                          <a14:foregroundMark x1="2000" y1="70400" x2="2000" y2="40000"/>
                          <a14:foregroundMark x1="2000" y1="40000" x2="2800" y2="53800"/>
                          <a14:foregroundMark x1="2800" y1="53800" x2="1600" y2="40200"/>
                          <a14:foregroundMark x1="1600" y1="40200" x2="3200" y2="52000"/>
                          <a14:foregroundMark x1="1272" y1="27896" x2="1200" y2="27000"/>
                          <a14:foregroundMark x1="3200" y1="52000" x2="1392" y2="29402"/>
                          <a14:foregroundMark x1="1200" y1="27000" x2="1200" y2="28000"/>
                          <a14:foregroundMark x1="34400" y1="10600" x2="45600" y2="2000"/>
                          <a14:foregroundMark x1="68971" y1="6560" x2="70200" y2="6800"/>
                          <a14:foregroundMark x1="63689" y1="5529" x2="64267" y2="5642"/>
                          <a14:foregroundMark x1="56112" y1="4051" x2="62049" y2="5209"/>
                          <a14:foregroundMark x1="45600" y1="2000" x2="50688" y2="2993"/>
                          <a14:foregroundMark x1="61181" y1="6222" x2="55028" y2="5827"/>
                          <a14:foregroundMark x1="63946" y1="6399" x2="62995" y2="6338"/>
                          <a14:foregroundMark x1="67527" y1="6629" x2="67377" y2="6619"/>
                          <a14:foregroundMark x1="70200" y1="6800" x2="68872" y2="6715"/>
                          <a14:foregroundMark x1="46069" y1="95128" x2="48000" y2="96000"/>
                          <a14:foregroundMark x1="35600" y1="90400" x2="36941" y2="91006"/>
                          <a14:foregroundMark x1="51254" y1="94999" x2="58400" y2="92800"/>
                          <a14:foregroundMark x1="48000" y1="96000" x2="50601" y2="95200"/>
                          <a14:foregroundMark x1="48018" y1="93171" x2="47710" y2="93182"/>
                          <a14:foregroundMark x1="58400" y1="92800" x2="48888" y2="93140"/>
                          <a14:foregroundMark x1="38445" y1="89221" x2="36200" y2="88200"/>
                          <a14:foregroundMark x1="36200" y1="88200" x2="35800" y2="88400"/>
                          <a14:foregroundMark x1="51600" y1="99000" x2="47200" y2="97600"/>
                          <a14:backgroundMark x1="35000" y1="13200" x2="46600" y2="8200"/>
                          <a14:backgroundMark x1="46600" y1="8200" x2="37000" y2="14600"/>
                          <a14:backgroundMark x1="37000" y1="14600" x2="45800" y2="6800"/>
                          <a14:backgroundMark x1="45800" y1="6800" x2="54800" y2="6200"/>
                          <a14:backgroundMark x1="62400" y1="4800" x2="63800" y2="5400"/>
                          <a14:backgroundMark x1="64200" y1="5800" x2="65000" y2="5000"/>
                          <a14:backgroundMark x1="65600" y1="5000" x2="67400" y2="6600"/>
                          <a14:backgroundMark x1="67800" y1="6200" x2="69200" y2="6200"/>
                          <a14:backgroundMark x1="70000" y1="7200" x2="70400" y2="8000"/>
                          <a14:backgroundMark x1="45000" y1="800" x2="45400" y2="1200"/>
                          <a14:backgroundMark x1="97000" y1="39600" x2="96200" y2="50600"/>
                          <a14:backgroundMark x1="96200" y1="50600" x2="95800" y2="42400"/>
                          <a14:backgroundMark x1="38800" y1="88800" x2="48200" y2="92600"/>
                          <a14:backgroundMark x1="48200" y1="92600" x2="47800" y2="93000"/>
                          <a14:backgroundMark x1="200" y1="29000" x2="1200" y2="29600"/>
                        </a14:backgroundRemoval>
                      </a14:imgEffect>
                    </a14:imgLayer>
                  </a14:imgProps>
                </a:ext>
                <a:ext uri="{28A0092B-C50C-407E-A947-70E740481C1C}">
                  <a14:useLocalDpi xmlns:a14="http://schemas.microsoft.com/office/drawing/2010/main" val="0"/>
                </a:ext>
              </a:extLst>
            </a:blip>
            <a:stretch>
              <a:fillRect/>
            </a:stretch>
          </p:blipFill>
          <p:spPr>
            <a:xfrm>
              <a:off x="4887416" y="3868348"/>
              <a:ext cx="971243" cy="774729"/>
            </a:xfrm>
            <a:prstGeom prst="rect">
              <a:avLst/>
            </a:prstGeom>
          </p:spPr>
        </p:pic>
      </p:grpSp>
      <p:pic>
        <p:nvPicPr>
          <p:cNvPr id="24" name="Picture 23" descr="Icon&#10;&#10;Description automatically generated">
            <a:extLst>
              <a:ext uri="{FF2B5EF4-FFF2-40B4-BE49-F238E27FC236}">
                <a16:creationId xmlns:a16="http://schemas.microsoft.com/office/drawing/2014/main" id="{4ECAABAE-2662-9AF1-0F77-F9FC804545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5282" y="3964232"/>
            <a:ext cx="934490" cy="934490"/>
          </a:xfrm>
          <a:prstGeom prst="rect">
            <a:avLst/>
          </a:prstGeom>
        </p:spPr>
      </p:pic>
      <p:sp>
        <p:nvSpPr>
          <p:cNvPr id="25" name="TextBox 24">
            <a:extLst>
              <a:ext uri="{FF2B5EF4-FFF2-40B4-BE49-F238E27FC236}">
                <a16:creationId xmlns:a16="http://schemas.microsoft.com/office/drawing/2014/main" id="{E5A7EE8E-D6D0-7726-DD2A-CD78254EE53D}"/>
              </a:ext>
            </a:extLst>
          </p:cNvPr>
          <p:cNvSpPr txBox="1"/>
          <p:nvPr/>
        </p:nvSpPr>
        <p:spPr>
          <a:xfrm>
            <a:off x="9039478" y="1830257"/>
            <a:ext cx="2638884" cy="3884397"/>
          </a:xfrm>
          <a:prstGeom prst="rect">
            <a:avLst/>
          </a:prstGeom>
          <a:noFill/>
        </p:spPr>
        <p:txBody>
          <a:bodyPr wrap="square" rtlCol="0">
            <a:spAutoFit/>
          </a:bodyPr>
          <a:lstStyle/>
          <a:p>
            <a:pPr>
              <a:lnSpc>
                <a:spcPct val="200000"/>
              </a:lnSpc>
            </a:pPr>
            <a:r>
              <a:rPr lang="en-US" dirty="0">
                <a:latin typeface="Arial" panose="020B0604020202020204" pitchFamily="34" charset="0"/>
                <a:cs typeface="Arial" panose="020B0604020202020204" pitchFamily="34" charset="0"/>
              </a:rPr>
              <a:t>---</a:t>
            </a:r>
          </a:p>
          <a:p>
            <a:pPr>
              <a:lnSpc>
                <a:spcPct val="200000"/>
              </a:lnSpc>
            </a:pPr>
            <a:r>
              <a:rPr lang="en-US" dirty="0">
                <a:latin typeface="Arial" panose="020B0604020202020204" pitchFamily="34" charset="0"/>
                <a:cs typeface="Arial" panose="020B0604020202020204" pitchFamily="34" charset="0"/>
              </a:rPr>
              <a:t>Landfill is the least environmentally preferable waste management strategy, especially for plastics (</a:t>
            </a:r>
            <a:r>
              <a:rPr lang="en-US" dirty="0">
                <a:latin typeface="Arial" panose="020B0604020202020204" pitchFamily="34" charset="0"/>
                <a:cs typeface="Arial" panose="020B0604020202020204" pitchFamily="34" charset="0"/>
                <a:hlinkClick r:id="rId7"/>
              </a:rPr>
              <a:t>EPA, 2020</a:t>
            </a:r>
            <a:r>
              <a:rPr lang="en-US" dirty="0">
                <a:latin typeface="Arial" panose="020B0604020202020204" pitchFamily="34" charset="0"/>
                <a:cs typeface="Arial" panose="020B0604020202020204" pitchFamily="34" charset="0"/>
              </a:rPr>
              <a:t>)</a:t>
            </a:r>
          </a:p>
        </p:txBody>
      </p:sp>
      <p:sp>
        <p:nvSpPr>
          <p:cNvPr id="26" name="TextBox 25">
            <a:extLst>
              <a:ext uri="{FF2B5EF4-FFF2-40B4-BE49-F238E27FC236}">
                <a16:creationId xmlns:a16="http://schemas.microsoft.com/office/drawing/2014/main" id="{D404ED01-F77A-1C31-26BA-A946A47539AF}"/>
              </a:ext>
            </a:extLst>
          </p:cNvPr>
          <p:cNvSpPr txBox="1"/>
          <p:nvPr/>
        </p:nvSpPr>
        <p:spPr>
          <a:xfrm>
            <a:off x="3962279" y="5566431"/>
            <a:ext cx="5280156"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16.1 MT leathers &amp; textile </a:t>
            </a:r>
            <a:endParaRPr lang="en-US" sz="2400" dirty="0"/>
          </a:p>
        </p:txBody>
      </p:sp>
    </p:spTree>
    <p:extLst>
      <p:ext uri="{BB962C8B-B14F-4D97-AF65-F5344CB8AC3E}">
        <p14:creationId xmlns:p14="http://schemas.microsoft.com/office/powerpoint/2010/main" val="219838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Insufficient waste recycling and management</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2" name="Picture 4">
            <a:extLst>
              <a:ext uri="{FF2B5EF4-FFF2-40B4-BE49-F238E27FC236}">
                <a16:creationId xmlns:a16="http://schemas.microsoft.com/office/drawing/2014/main" id="{BB26C4DF-6043-FEEA-B768-AFC671C76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042" y="1616927"/>
            <a:ext cx="5610511" cy="42673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726E81-12DB-2C73-1748-485133762D5F}"/>
              </a:ext>
            </a:extLst>
          </p:cNvPr>
          <p:cNvSpPr txBox="1"/>
          <p:nvPr/>
        </p:nvSpPr>
        <p:spPr>
          <a:xfrm>
            <a:off x="2503640" y="5991424"/>
            <a:ext cx="6992190" cy="523220"/>
          </a:xfrm>
          <a:prstGeom prst="rect">
            <a:avLst/>
          </a:prstGeom>
          <a:noFill/>
        </p:spPr>
        <p:txBody>
          <a:bodyPr wrap="square">
            <a:spAutoFit/>
          </a:bodyPr>
          <a:lstStyle/>
          <a:p>
            <a:pPr algn="ctr"/>
            <a:r>
              <a:rPr lang="en-US" sz="1400" dirty="0">
                <a:effectLst/>
                <a:latin typeface="Arial" panose="020B0604020202020204" pitchFamily="34" charset="0"/>
                <a:ea typeface="Calibri" panose="020F0502020204030204" pitchFamily="34" charset="0"/>
                <a:cs typeface="Arial" panose="020B0604020202020204" pitchFamily="34" charset="0"/>
              </a:rPr>
              <a:t>The United States’ contribution of plastic waste to land and ocean</a:t>
            </a:r>
          </a:p>
          <a:p>
            <a:pPr algn="ctr"/>
            <a:r>
              <a:rPr lang="en-US" sz="1400" dirty="0">
                <a:effectLst/>
                <a:latin typeface="Arial" panose="020B0604020202020204" pitchFamily="34" charset="0"/>
                <a:ea typeface="Calibri" panose="020F0502020204030204" pitchFamily="34" charset="0"/>
                <a:cs typeface="Arial" panose="020B0604020202020204" pitchFamily="34" charset="0"/>
                <a:hlinkClick r:id="rId4"/>
              </a:rPr>
              <a:t>Law et al., 2020</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1293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Single Stream Recycling system for households</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3" name="Picture 2" descr="Single Vs Multiple Stream Recycling - Easy to use Apps for Waste Disposers  and Collectors">
            <a:extLst>
              <a:ext uri="{FF2B5EF4-FFF2-40B4-BE49-F238E27FC236}">
                <a16:creationId xmlns:a16="http://schemas.microsoft.com/office/drawing/2014/main" id="{7DA043F1-CDA8-D52F-EF9A-81F8DC0B1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220"/>
            <a:ext cx="3198541" cy="23055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AE80F7-348E-3BB6-0DE7-D1AA817A0917}"/>
              </a:ext>
            </a:extLst>
          </p:cNvPr>
          <p:cNvSpPr txBox="1"/>
          <p:nvPr/>
        </p:nvSpPr>
        <p:spPr>
          <a:xfrm>
            <a:off x="838199" y="4277301"/>
            <a:ext cx="3198541" cy="1703030"/>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90% of all curbside programs use single stream recyclables collection.</a:t>
            </a:r>
          </a:p>
          <a:p>
            <a:pPr>
              <a:lnSpc>
                <a:spcPct val="150000"/>
              </a:lnSpc>
            </a:pPr>
            <a:r>
              <a:rPr lang="en-US" dirty="0">
                <a:latin typeface="Arial" panose="020B0604020202020204" pitchFamily="34" charset="0"/>
                <a:cs typeface="Arial" panose="020B0604020202020204" pitchFamily="34" charset="0"/>
              </a:rPr>
              <a:t>(</a:t>
            </a:r>
            <a:r>
              <a:rPr lang="en-US" sz="1800" dirty="0" err="1">
                <a:effectLst/>
                <a:latin typeface="Arial" panose="020B0604020202020204" pitchFamily="34" charset="0"/>
                <a:ea typeface="Calibri" panose="020F0502020204030204" pitchFamily="34" charset="0"/>
                <a:cs typeface="Arial" panose="020B0604020202020204" pitchFamily="34" charset="0"/>
                <a:hlinkClick r:id="rId4"/>
              </a:rPr>
              <a:t>Tonjes</a:t>
            </a:r>
            <a:r>
              <a:rPr lang="en-US" sz="1800" dirty="0">
                <a:effectLst/>
                <a:latin typeface="Arial" panose="020B0604020202020204" pitchFamily="34" charset="0"/>
                <a:ea typeface="Calibri" panose="020F0502020204030204" pitchFamily="34" charset="0"/>
                <a:cs typeface="Arial" panose="020B0604020202020204" pitchFamily="34" charset="0"/>
                <a:hlinkClick r:id="rId4"/>
              </a:rPr>
              <a:t> et al.</a:t>
            </a:r>
            <a:r>
              <a:rPr lang="en-US" dirty="0">
                <a:latin typeface="Arial" panose="020B0604020202020204" pitchFamily="34" charset="0"/>
                <a:ea typeface="Calibri" panose="020F0502020204030204" pitchFamily="34" charset="0"/>
                <a:cs typeface="Arial" panose="020B0604020202020204" pitchFamily="34" charset="0"/>
                <a:hlinkClick r:id="rId4"/>
              </a:rPr>
              <a:t>, </a:t>
            </a:r>
            <a:r>
              <a:rPr lang="en-US" sz="1800" dirty="0">
                <a:effectLst/>
                <a:latin typeface="Arial" panose="020B0604020202020204" pitchFamily="34" charset="0"/>
                <a:ea typeface="Calibri" panose="020F0502020204030204" pitchFamily="34" charset="0"/>
                <a:cs typeface="Arial" panose="020B0604020202020204" pitchFamily="34" charset="0"/>
                <a:hlinkClick r:id="rId4"/>
              </a:rPr>
              <a:t>2018</a:t>
            </a:r>
            <a:r>
              <a:rPr lang="en-US" dirty="0">
                <a:latin typeface="Arial" panose="020B0604020202020204" pitchFamily="34" charset="0"/>
                <a:cs typeface="Arial" panose="020B0604020202020204" pitchFamily="34" charset="0"/>
              </a:rPr>
              <a:t>) </a:t>
            </a:r>
          </a:p>
        </p:txBody>
      </p:sp>
      <p:sp>
        <p:nvSpPr>
          <p:cNvPr id="5" name="Oval 13">
            <a:extLst>
              <a:ext uri="{FF2B5EF4-FFF2-40B4-BE49-F238E27FC236}">
                <a16:creationId xmlns:a16="http://schemas.microsoft.com/office/drawing/2014/main" id="{6906AE73-CD0A-9773-3B3A-3E1C8E49DB59}"/>
              </a:ext>
            </a:extLst>
          </p:cNvPr>
          <p:cNvSpPr/>
          <p:nvPr/>
        </p:nvSpPr>
        <p:spPr>
          <a:xfrm>
            <a:off x="4301605" y="1832468"/>
            <a:ext cx="3451253" cy="1033395"/>
          </a:xfrm>
          <a:prstGeom prst="roundRect">
            <a:avLst/>
          </a:prstGeom>
          <a:ln w="28575">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kern="1200" dirty="0">
                <a:latin typeface="Arial" panose="020B0604020202020204" pitchFamily="34" charset="0"/>
                <a:cs typeface="Arial" panose="020B0604020202020204" pitchFamily="34" charset="0"/>
              </a:rPr>
              <a:t>absence of practice of separating recyclable materials </a:t>
            </a:r>
          </a:p>
          <a:p>
            <a:pPr algn="ctr">
              <a:lnSpc>
                <a:spcPct val="150000"/>
              </a:lnSpc>
            </a:pPr>
            <a:endParaRPr lang="en-US" dirty="0"/>
          </a:p>
        </p:txBody>
      </p:sp>
      <p:sp>
        <p:nvSpPr>
          <p:cNvPr id="6" name="Oval 13">
            <a:extLst>
              <a:ext uri="{FF2B5EF4-FFF2-40B4-BE49-F238E27FC236}">
                <a16:creationId xmlns:a16="http://schemas.microsoft.com/office/drawing/2014/main" id="{B676C4F9-84F3-0311-1916-AD08C2A29B9E}"/>
              </a:ext>
            </a:extLst>
          </p:cNvPr>
          <p:cNvSpPr/>
          <p:nvPr/>
        </p:nvSpPr>
        <p:spPr>
          <a:xfrm>
            <a:off x="8519532" y="1820053"/>
            <a:ext cx="2834268" cy="1045810"/>
          </a:xfrm>
          <a:prstGeom prst="roundRect">
            <a:avLst/>
          </a:prstGeom>
          <a:ln w="28575">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dirty="0">
                <a:latin typeface="Arial" panose="020B0604020202020204" pitchFamily="34" charset="0"/>
                <a:cs typeface="Arial" panose="020B0604020202020204" pitchFamily="34" charset="0"/>
              </a:rPr>
              <a:t>increasing complexity of products and packaging</a:t>
            </a:r>
          </a:p>
        </p:txBody>
      </p:sp>
      <p:grpSp>
        <p:nvGrpSpPr>
          <p:cNvPr id="8" name="Group 7">
            <a:extLst>
              <a:ext uri="{FF2B5EF4-FFF2-40B4-BE49-F238E27FC236}">
                <a16:creationId xmlns:a16="http://schemas.microsoft.com/office/drawing/2014/main" id="{F079BF37-52AE-B5DF-47C6-F46294649C73}"/>
              </a:ext>
            </a:extLst>
          </p:cNvPr>
          <p:cNvGrpSpPr/>
          <p:nvPr/>
        </p:nvGrpSpPr>
        <p:grpSpPr>
          <a:xfrm>
            <a:off x="7778277" y="1989482"/>
            <a:ext cx="650965" cy="706952"/>
            <a:chOff x="668100" y="1835459"/>
            <a:chExt cx="982261" cy="982261"/>
          </a:xfrm>
          <a:solidFill>
            <a:schemeClr val="accent1"/>
          </a:solidFill>
        </p:grpSpPr>
        <p:sp>
          <p:nvSpPr>
            <p:cNvPr id="9" name="Plus Sign 8">
              <a:extLst>
                <a:ext uri="{FF2B5EF4-FFF2-40B4-BE49-F238E27FC236}">
                  <a16:creationId xmlns:a16="http://schemas.microsoft.com/office/drawing/2014/main" id="{FCC48222-8FF8-CF72-8207-8E5A0718C610}"/>
                </a:ext>
              </a:extLst>
            </p:cNvPr>
            <p:cNvSpPr/>
            <p:nvPr/>
          </p:nvSpPr>
          <p:spPr>
            <a:xfrm>
              <a:off x="668100" y="1835459"/>
              <a:ext cx="982261" cy="982261"/>
            </a:xfrm>
            <a:prstGeom prst="mathPlus">
              <a:avLst/>
            </a:prstGeom>
            <a:grpFill/>
            <a:ln>
              <a:noFill/>
            </a:ln>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12" name="Plus Sign 4">
              <a:extLst>
                <a:ext uri="{FF2B5EF4-FFF2-40B4-BE49-F238E27FC236}">
                  <a16:creationId xmlns:a16="http://schemas.microsoft.com/office/drawing/2014/main" id="{71FFFA6A-1F55-9C96-ED56-F6D8C17EE57B}"/>
                </a:ext>
              </a:extLst>
            </p:cNvPr>
            <p:cNvSpPr txBox="1"/>
            <p:nvPr/>
          </p:nvSpPr>
          <p:spPr>
            <a:xfrm>
              <a:off x="798299" y="2211076"/>
              <a:ext cx="721863" cy="231027"/>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sp>
        <p:nvSpPr>
          <p:cNvPr id="13" name="Oval 13">
            <a:extLst>
              <a:ext uri="{FF2B5EF4-FFF2-40B4-BE49-F238E27FC236}">
                <a16:creationId xmlns:a16="http://schemas.microsoft.com/office/drawing/2014/main" id="{082DB2E7-1704-A8A9-91B1-2139AA3E9589}"/>
              </a:ext>
            </a:extLst>
          </p:cNvPr>
          <p:cNvSpPr/>
          <p:nvPr/>
        </p:nvSpPr>
        <p:spPr>
          <a:xfrm>
            <a:off x="5080320" y="3717350"/>
            <a:ext cx="5812875" cy="731013"/>
          </a:xfrm>
          <a:prstGeom prst="roundRect">
            <a:avLst/>
          </a:prstGeom>
          <a:ln w="28575">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kern="1200" dirty="0">
                <a:latin typeface="Arial" panose="020B0604020202020204" pitchFamily="34" charset="0"/>
                <a:cs typeface="Arial" panose="020B0604020202020204" pitchFamily="34" charset="0"/>
              </a:rPr>
              <a:t>non-recyclables mistakenly thrown into recyclable bins</a:t>
            </a:r>
            <a:endParaRPr lang="en-US" dirty="0"/>
          </a:p>
        </p:txBody>
      </p:sp>
      <p:grpSp>
        <p:nvGrpSpPr>
          <p:cNvPr id="14" name="Group 13">
            <a:extLst>
              <a:ext uri="{FF2B5EF4-FFF2-40B4-BE49-F238E27FC236}">
                <a16:creationId xmlns:a16="http://schemas.microsoft.com/office/drawing/2014/main" id="{CA47809D-9392-2FE8-E079-6E37FE755E7C}"/>
              </a:ext>
            </a:extLst>
          </p:cNvPr>
          <p:cNvGrpSpPr/>
          <p:nvPr/>
        </p:nvGrpSpPr>
        <p:grpSpPr>
          <a:xfrm rot="5400000">
            <a:off x="7893097" y="3028499"/>
            <a:ext cx="461454" cy="494053"/>
            <a:chOff x="2260042" y="2011588"/>
            <a:chExt cx="538550" cy="630002"/>
          </a:xfrm>
          <a:solidFill>
            <a:schemeClr val="accent1"/>
          </a:solidFill>
        </p:grpSpPr>
        <p:sp>
          <p:nvSpPr>
            <p:cNvPr id="15" name="Arrow: Right 14">
              <a:extLst>
                <a:ext uri="{FF2B5EF4-FFF2-40B4-BE49-F238E27FC236}">
                  <a16:creationId xmlns:a16="http://schemas.microsoft.com/office/drawing/2014/main" id="{910177EB-FBDC-3914-4025-E5F74F7F8B88}"/>
                </a:ext>
              </a:extLst>
            </p:cNvPr>
            <p:cNvSpPr/>
            <p:nvPr/>
          </p:nvSpPr>
          <p:spPr>
            <a:xfrm>
              <a:off x="2260042" y="2011588"/>
              <a:ext cx="538550" cy="630002"/>
            </a:xfrm>
            <a:prstGeom prst="rightArrow">
              <a:avLst>
                <a:gd name="adj1" fmla="val 60000"/>
                <a:gd name="adj2" fmla="val 50000"/>
              </a:avLst>
            </a:prstGeom>
            <a:grpFill/>
            <a:ln>
              <a:noFill/>
            </a:ln>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16" name="Arrow: Right 4">
              <a:extLst>
                <a:ext uri="{FF2B5EF4-FFF2-40B4-BE49-F238E27FC236}">
                  <a16:creationId xmlns:a16="http://schemas.microsoft.com/office/drawing/2014/main" id="{A9D8517D-28FF-CD45-C7B8-84276E5F157B}"/>
                </a:ext>
              </a:extLst>
            </p:cNvPr>
            <p:cNvSpPr txBox="1"/>
            <p:nvPr/>
          </p:nvSpPr>
          <p:spPr>
            <a:xfrm>
              <a:off x="2260042" y="2137588"/>
              <a:ext cx="376985" cy="378002"/>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p:txBody>
        </p:sp>
      </p:grpSp>
      <p:sp>
        <p:nvSpPr>
          <p:cNvPr id="17" name="Oval 13">
            <a:extLst>
              <a:ext uri="{FF2B5EF4-FFF2-40B4-BE49-F238E27FC236}">
                <a16:creationId xmlns:a16="http://schemas.microsoft.com/office/drawing/2014/main" id="{FE84FBB4-03B8-D996-402A-ED938F125392}"/>
              </a:ext>
            </a:extLst>
          </p:cNvPr>
          <p:cNvSpPr/>
          <p:nvPr/>
        </p:nvSpPr>
        <p:spPr>
          <a:xfrm>
            <a:off x="5069169" y="5238079"/>
            <a:ext cx="5812875" cy="983485"/>
          </a:xfrm>
          <a:prstGeom prst="roundRect">
            <a:avLst/>
          </a:prstGeom>
          <a:ln w="28575">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dirty="0">
                <a:latin typeface="Arial" panose="020B0604020202020204" pitchFamily="34" charset="0"/>
                <a:cs typeface="Arial" panose="020B0604020202020204" pitchFamily="34" charset="0"/>
              </a:rPr>
              <a:t>Recyclables lose its recycling ability and </a:t>
            </a:r>
          </a:p>
          <a:p>
            <a:pPr algn="ctr">
              <a:lnSpc>
                <a:spcPct val="150000"/>
              </a:lnSpc>
            </a:pPr>
            <a:r>
              <a:rPr lang="en-US" dirty="0">
                <a:latin typeface="Arial" panose="020B0604020202020204" pitchFamily="34" charset="0"/>
                <a:cs typeface="Arial" panose="020B0604020202020204" pitchFamily="34" charset="0"/>
              </a:rPr>
              <a:t>becomes waste</a:t>
            </a:r>
          </a:p>
        </p:txBody>
      </p:sp>
      <p:grpSp>
        <p:nvGrpSpPr>
          <p:cNvPr id="18" name="Group 17">
            <a:extLst>
              <a:ext uri="{FF2B5EF4-FFF2-40B4-BE49-F238E27FC236}">
                <a16:creationId xmlns:a16="http://schemas.microsoft.com/office/drawing/2014/main" id="{9CF997EF-C1BA-C99C-164D-5F58050429E5}"/>
              </a:ext>
            </a:extLst>
          </p:cNvPr>
          <p:cNvGrpSpPr/>
          <p:nvPr/>
        </p:nvGrpSpPr>
        <p:grpSpPr>
          <a:xfrm rot="5400000">
            <a:off x="7889848" y="4595835"/>
            <a:ext cx="461454" cy="494053"/>
            <a:chOff x="2260042" y="2011588"/>
            <a:chExt cx="538550" cy="630002"/>
          </a:xfrm>
          <a:solidFill>
            <a:schemeClr val="accent1"/>
          </a:solidFill>
        </p:grpSpPr>
        <p:sp>
          <p:nvSpPr>
            <p:cNvPr id="19" name="Arrow: Right 18">
              <a:extLst>
                <a:ext uri="{FF2B5EF4-FFF2-40B4-BE49-F238E27FC236}">
                  <a16:creationId xmlns:a16="http://schemas.microsoft.com/office/drawing/2014/main" id="{87C22718-3B7F-1449-61E3-FCC03F4CFEF4}"/>
                </a:ext>
              </a:extLst>
            </p:cNvPr>
            <p:cNvSpPr/>
            <p:nvPr/>
          </p:nvSpPr>
          <p:spPr>
            <a:xfrm>
              <a:off x="2260042" y="2011588"/>
              <a:ext cx="538550" cy="630002"/>
            </a:xfrm>
            <a:prstGeom prst="rightArrow">
              <a:avLst>
                <a:gd name="adj1" fmla="val 60000"/>
                <a:gd name="adj2" fmla="val 50000"/>
              </a:avLst>
            </a:prstGeom>
            <a:grpFill/>
            <a:ln>
              <a:noFill/>
            </a:ln>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20" name="Arrow: Right 4">
              <a:extLst>
                <a:ext uri="{FF2B5EF4-FFF2-40B4-BE49-F238E27FC236}">
                  <a16:creationId xmlns:a16="http://schemas.microsoft.com/office/drawing/2014/main" id="{6DE3B2C2-0BA9-DD89-5A03-EE582B3358E0}"/>
                </a:ext>
              </a:extLst>
            </p:cNvPr>
            <p:cNvSpPr txBox="1"/>
            <p:nvPr/>
          </p:nvSpPr>
          <p:spPr>
            <a:xfrm>
              <a:off x="2260042" y="2137588"/>
              <a:ext cx="376985" cy="378002"/>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p:txBody>
        </p:sp>
      </p:grpSp>
    </p:spTree>
    <p:extLst>
      <p:ext uri="{BB962C8B-B14F-4D97-AF65-F5344CB8AC3E}">
        <p14:creationId xmlns:p14="http://schemas.microsoft.com/office/powerpoint/2010/main" val="3744859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Trash sorting at recycling plants</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2" name="Picture 2" descr="Sorting your recyclables at Pioneer Recycling - YouTube">
            <a:extLst>
              <a:ext uri="{FF2B5EF4-FFF2-40B4-BE49-F238E27FC236}">
                <a16:creationId xmlns:a16="http://schemas.microsoft.com/office/drawing/2014/main" id="{C3421043-4A1C-83C5-6ACE-0C5624259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216" y="1936541"/>
            <a:ext cx="5261568" cy="394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02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6" name="Picture 5" descr="Businesswoman holding sign">
            <a:extLst>
              <a:ext uri="{FF2B5EF4-FFF2-40B4-BE49-F238E27FC236}">
                <a16:creationId xmlns:a16="http://schemas.microsoft.com/office/drawing/2014/main" id="{F57C9EBA-350F-EB6E-B684-335519F41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345" y="794352"/>
            <a:ext cx="2583694" cy="4795024"/>
          </a:xfrm>
          <a:prstGeom prst="rect">
            <a:avLst/>
          </a:prstGeom>
        </p:spPr>
      </p:pic>
      <p:sp>
        <p:nvSpPr>
          <p:cNvPr id="8" name="TextBox 7">
            <a:extLst>
              <a:ext uri="{FF2B5EF4-FFF2-40B4-BE49-F238E27FC236}">
                <a16:creationId xmlns:a16="http://schemas.microsoft.com/office/drawing/2014/main" id="{234227EF-0F68-B0C4-CC81-A0EF74305113}"/>
              </a:ext>
            </a:extLst>
          </p:cNvPr>
          <p:cNvSpPr txBox="1"/>
          <p:nvPr/>
        </p:nvSpPr>
        <p:spPr>
          <a:xfrm rot="21222262">
            <a:off x="1632038" y="1598414"/>
            <a:ext cx="2326796" cy="1708160"/>
          </a:xfrm>
          <a:prstGeom prst="rect">
            <a:avLst/>
          </a:prstGeom>
          <a:noFill/>
        </p:spPr>
        <p:txBody>
          <a:bodyPr wrap="square" rtlCol="0">
            <a:spAutoFit/>
          </a:bodyPr>
          <a:lstStyle/>
          <a:p>
            <a:pPr>
              <a:lnSpc>
                <a:spcPct val="150000"/>
              </a:lnSpc>
            </a:pPr>
            <a:r>
              <a:rPr lang="en-US" sz="2400" b="1" dirty="0">
                <a:solidFill>
                  <a:srgbClr val="FF0000"/>
                </a:solidFill>
                <a:latin typeface="Dreaming Outloud Pro" panose="03050502040302030504" pitchFamily="66" charset="0"/>
                <a:cs typeface="Dreaming Outloud Pro" panose="03050502040302030504" pitchFamily="66" charset="0"/>
              </a:rPr>
              <a:t>What can we do to help our planet?</a:t>
            </a:r>
          </a:p>
        </p:txBody>
      </p:sp>
      <p:pic>
        <p:nvPicPr>
          <p:cNvPr id="9" name="Graphic 8" descr="Earth globe: Americas with solid fill">
            <a:extLst>
              <a:ext uri="{FF2B5EF4-FFF2-40B4-BE49-F238E27FC236}">
                <a16:creationId xmlns:a16="http://schemas.microsoft.com/office/drawing/2014/main" id="{C678546E-4936-B629-DF7C-668A409802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6506" y="2423465"/>
            <a:ext cx="768399" cy="768399"/>
          </a:xfrm>
          <a:prstGeom prst="rect">
            <a:avLst/>
          </a:prstGeom>
        </p:spPr>
      </p:pic>
      <p:sp>
        <p:nvSpPr>
          <p:cNvPr id="14" name="TextBox 13">
            <a:extLst>
              <a:ext uri="{FF2B5EF4-FFF2-40B4-BE49-F238E27FC236}">
                <a16:creationId xmlns:a16="http://schemas.microsoft.com/office/drawing/2014/main" id="{A04EF1FD-D67B-8BBF-612E-E262E83EBD90}"/>
              </a:ext>
            </a:extLst>
          </p:cNvPr>
          <p:cNvSpPr txBox="1"/>
          <p:nvPr/>
        </p:nvSpPr>
        <p:spPr>
          <a:xfrm>
            <a:off x="4664518" y="673770"/>
            <a:ext cx="6659137" cy="3780522"/>
          </a:xfrm>
          <a:prstGeom prst="rect">
            <a:avLst/>
          </a:prstGeom>
          <a:noFill/>
        </p:spPr>
        <p:txBody>
          <a:bodyPr wrap="square" rtlCol="0">
            <a:spAutoFit/>
          </a:bodyPr>
          <a:lstStyle/>
          <a:p>
            <a:pPr marL="342900" indent="-342900">
              <a:lnSpc>
                <a:spcPct val="150000"/>
              </a:lnSpc>
              <a:buAutoNum type="arabicPeriod"/>
            </a:pPr>
            <a:r>
              <a:rPr lang="en-US" dirty="0">
                <a:latin typeface="Arial" panose="020B0604020202020204" pitchFamily="34" charset="0"/>
                <a:cs typeface="Arial" panose="020B0604020202020204" pitchFamily="34" charset="0"/>
              </a:rPr>
              <a:t>Take this seriously</a:t>
            </a:r>
          </a:p>
          <a:p>
            <a:pPr marL="342900" indent="-342900">
              <a:lnSpc>
                <a:spcPct val="150000"/>
              </a:lnSpc>
              <a:buAutoNum type="arabicPeriod"/>
            </a:pPr>
            <a:r>
              <a:rPr lang="en-US" dirty="0">
                <a:latin typeface="Arial" panose="020B0604020202020204" pitchFamily="34" charset="0"/>
                <a:cs typeface="Arial" panose="020B0604020202020204" pitchFamily="34" charset="0"/>
              </a:rPr>
              <a:t>Consume less</a:t>
            </a:r>
          </a:p>
          <a:p>
            <a:pPr marL="342900" indent="-342900">
              <a:lnSpc>
                <a:spcPct val="150000"/>
              </a:lnSpc>
              <a:buAutoNum type="arabicPeriod"/>
            </a:pPr>
            <a:r>
              <a:rPr lang="en-US" dirty="0">
                <a:latin typeface="Arial" panose="020B0604020202020204" pitchFamily="34" charset="0"/>
                <a:cs typeface="Arial" panose="020B0604020202020204" pitchFamily="34" charset="0"/>
              </a:rPr>
              <a:t>Recycle more</a:t>
            </a:r>
          </a:p>
          <a:p>
            <a:pPr marL="342900" indent="-342900">
              <a:lnSpc>
                <a:spcPct val="150000"/>
              </a:lnSpc>
              <a:buAutoNum type="arabicPeriod"/>
            </a:pPr>
            <a:r>
              <a:rPr lang="en-US" dirty="0">
                <a:latin typeface="Arial" panose="020B0604020202020204" pitchFamily="34" charset="0"/>
                <a:cs typeface="Arial" panose="020B0604020202020204" pitchFamily="34" charset="0"/>
              </a:rPr>
              <a:t>Change to multi-stream recycling system</a:t>
            </a:r>
          </a:p>
          <a:p>
            <a:pPr marL="342900" indent="-342900">
              <a:lnSpc>
                <a:spcPct val="150000"/>
              </a:lnSpc>
              <a:buAutoNum type="arabicPeriod"/>
            </a:pPr>
            <a:r>
              <a:rPr lang="en-US" dirty="0">
                <a:latin typeface="Arial" panose="020B0604020202020204" pitchFamily="34" charset="0"/>
                <a:cs typeface="Arial" panose="020B0604020202020204" pitchFamily="34" charset="0"/>
              </a:rPr>
              <a:t>Use clothes made from natural fibers</a:t>
            </a:r>
          </a:p>
          <a:p>
            <a:pPr marL="342900" indent="-342900">
              <a:lnSpc>
                <a:spcPct val="150000"/>
              </a:lnSpc>
              <a:buAutoNum type="arabicPeriod"/>
            </a:pPr>
            <a:r>
              <a:rPr lang="en-US" dirty="0">
                <a:latin typeface="Arial" panose="020B0604020202020204" pitchFamily="34" charset="0"/>
                <a:cs typeface="Arial" panose="020B0604020202020204" pitchFamily="34" charset="0"/>
              </a:rPr>
              <a:t>Educate about recycling practices</a:t>
            </a:r>
          </a:p>
          <a:p>
            <a:pPr>
              <a:lnSpc>
                <a:spcPct val="150000"/>
              </a:lnSpc>
            </a:pPr>
            <a:r>
              <a:rPr lang="en-US" dirty="0">
                <a:latin typeface="Arial" panose="020B0604020202020204" pitchFamily="34" charset="0"/>
                <a:cs typeface="Arial" panose="020B0604020202020204" pitchFamily="34" charset="0"/>
              </a:rPr>
              <a:t>…</a:t>
            </a:r>
          </a:p>
          <a:p>
            <a:pPr marL="342900" indent="-342900">
              <a:lnSpc>
                <a:spcPct val="150000"/>
              </a:lnSpc>
              <a:buAutoNum type="arabicPeriod"/>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p:txBody>
      </p:sp>
      <p:sp>
        <p:nvSpPr>
          <p:cNvPr id="15" name="Explosion: 14 Points 14">
            <a:extLst>
              <a:ext uri="{FF2B5EF4-FFF2-40B4-BE49-F238E27FC236}">
                <a16:creationId xmlns:a16="http://schemas.microsoft.com/office/drawing/2014/main" id="{C517D723-5771-8C7D-9998-9C431CCF9642}"/>
              </a:ext>
            </a:extLst>
          </p:cNvPr>
          <p:cNvSpPr/>
          <p:nvPr/>
        </p:nvSpPr>
        <p:spPr>
          <a:xfrm>
            <a:off x="6562708" y="3429000"/>
            <a:ext cx="4872316" cy="2420310"/>
          </a:xfrm>
          <a:prstGeom prst="irregularSeal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Dreaming Outloud Pro" panose="020B0604020202020204" pitchFamily="66" charset="0"/>
                <a:cs typeface="Dreaming Outloud Pro" panose="020B0604020202020204" pitchFamily="66" charset="0"/>
              </a:rPr>
              <a:t>Technology can help too!</a:t>
            </a:r>
          </a:p>
        </p:txBody>
      </p:sp>
      <p:pic>
        <p:nvPicPr>
          <p:cNvPr id="16" name="Graphic 15" descr="Robot with solid fill">
            <a:extLst>
              <a:ext uri="{FF2B5EF4-FFF2-40B4-BE49-F238E27FC236}">
                <a16:creationId xmlns:a16="http://schemas.microsoft.com/office/drawing/2014/main" id="{F6E0F7CB-65ED-C5C4-64DA-CC7BB1F56E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9138" y="4947201"/>
            <a:ext cx="1698702" cy="1698702"/>
          </a:xfrm>
          <a:prstGeom prst="rect">
            <a:avLst/>
          </a:prstGeom>
        </p:spPr>
      </p:pic>
    </p:spTree>
    <p:extLst>
      <p:ext uri="{BB962C8B-B14F-4D97-AF65-F5344CB8AC3E}">
        <p14:creationId xmlns:p14="http://schemas.microsoft.com/office/powerpoint/2010/main" val="417987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Computer Vision and Convolutional Neural Network</a:t>
            </a:r>
          </a:p>
        </p:txBody>
      </p:sp>
      <p:pic>
        <p:nvPicPr>
          <p:cNvPr id="2050" name="Picture 2" descr="Convolutional Neural Networks | Understand the Basics of CNN">
            <a:extLst>
              <a:ext uri="{FF2B5EF4-FFF2-40B4-BE49-F238E27FC236}">
                <a16:creationId xmlns:a16="http://schemas.microsoft.com/office/drawing/2014/main" id="{3449D0E4-9866-CF92-7EDF-C5A9D2BA1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29" y="1948636"/>
            <a:ext cx="3576045" cy="19142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prepare Imagenet dataset for Image Classification - A Developer Diary">
            <a:extLst>
              <a:ext uri="{FF2B5EF4-FFF2-40B4-BE49-F238E27FC236}">
                <a16:creationId xmlns:a16="http://schemas.microsoft.com/office/drawing/2014/main" id="{E88E1639-1B03-6D7E-4BCD-39041A507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0" y="4071491"/>
            <a:ext cx="4181465" cy="17918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nally, progress on regulating facial recognition - Microsoft On the Issues">
            <a:extLst>
              <a:ext uri="{FF2B5EF4-FFF2-40B4-BE49-F238E27FC236}">
                <a16:creationId xmlns:a16="http://schemas.microsoft.com/office/drawing/2014/main" id="{D14CFD4D-AA97-2285-5E0B-967324BC35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833" b="21000"/>
          <a:stretch/>
        </p:blipFill>
        <p:spPr bwMode="auto">
          <a:xfrm>
            <a:off x="4015052" y="1891443"/>
            <a:ext cx="4890634" cy="16001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VU researcher to study computer vision-related image recognition | WVU  Today | West Virginia University">
            <a:extLst>
              <a:ext uri="{FF2B5EF4-FFF2-40B4-BE49-F238E27FC236}">
                <a16:creationId xmlns:a16="http://schemas.microsoft.com/office/drawing/2014/main" id="{ED4E8D6F-A6E8-56F2-3D92-EEA395BCA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865" y="1689984"/>
            <a:ext cx="2976761" cy="19820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mputer Vision in Healthcare: Creating an AI Diagnostic Tool | AltexSoft">
            <a:extLst>
              <a:ext uri="{FF2B5EF4-FFF2-40B4-BE49-F238E27FC236}">
                <a16:creationId xmlns:a16="http://schemas.microsoft.com/office/drawing/2014/main" id="{C3F05B6E-6AFF-E11F-6F48-320A44F0C1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5666" y="3862845"/>
            <a:ext cx="3784641" cy="23974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verything You Ever Wanted To Know About Computer Vision. | by Ilija  Mihajlovic | Towards Data Science">
            <a:extLst>
              <a:ext uri="{FF2B5EF4-FFF2-40B4-BE49-F238E27FC236}">
                <a16:creationId xmlns:a16="http://schemas.microsoft.com/office/drawing/2014/main" id="{729810EE-7551-B38B-65A2-84E8D3CA69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0307" y="4032866"/>
            <a:ext cx="38100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552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TotalTime>
  <Words>3336</Words>
  <Application>Microsoft Office PowerPoint</Application>
  <PresentationFormat>Widescreen</PresentationFormat>
  <Paragraphs>466</Paragraphs>
  <Slides>39</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Bahnschrift</vt:lpstr>
      <vt:lpstr>Britannic Bold</vt:lpstr>
      <vt:lpstr>Calibri</vt:lpstr>
      <vt:lpstr>Calibri Light</vt:lpstr>
      <vt:lpstr>Dreaming Outloud Pro</vt:lpstr>
      <vt:lpstr>Söhne</vt:lpstr>
      <vt:lpstr>Times New Roman</vt:lpstr>
      <vt:lpstr>Office Theme</vt:lpstr>
      <vt:lpstr>Utilizing Computer Vision for Waste Management</vt:lpstr>
      <vt:lpstr>Background and Context  Consumerism</vt:lpstr>
      <vt:lpstr>Background and Context  Fast Fashion</vt:lpstr>
      <vt:lpstr>Background and Context  Insufficient waste recycling and management</vt:lpstr>
      <vt:lpstr>Background and Context  Insufficient waste recycling and management</vt:lpstr>
      <vt:lpstr>Background and Context  Single Stream Recycling system for households</vt:lpstr>
      <vt:lpstr>Background and Context  Trash sorting at recycling plants</vt:lpstr>
      <vt:lpstr>PowerPoint Presentation</vt:lpstr>
      <vt:lpstr>Background and Context  Computer Vision and Convolutional Neural Network</vt:lpstr>
      <vt:lpstr>Problem Statement  A Trash Classifier using Convolutional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Data collection  TrashNet Dataset (collected by Gary Thung and Mindy Yang)</vt:lpstr>
      <vt:lpstr>1. Data collection  DrinkingWaste Dataset (collected by Arkadiy Serezhkin)</vt:lpstr>
      <vt:lpstr>2. Data collection  Taco Dataset (by Pedro Proença, http://tacodataset.org/)</vt:lpstr>
      <vt:lpstr>Data collection  From Google Image (collected by the project’s author)</vt:lpstr>
      <vt:lpstr>Data collection  Image Distribution</vt:lpstr>
      <vt:lpstr>Data collection  Variation in Image Size  </vt:lpstr>
      <vt:lpstr>Resize Image to 224x224 resolution  Downscale by resizing and upscale by zero-padding  </vt:lpstr>
      <vt:lpstr>Train – Validation – Test split  80/10/10 split – random stratified split  </vt:lpstr>
      <vt:lpstr>Images Count by Waste Categories  Oversampling for a balanced dataset  </vt:lpstr>
      <vt:lpstr>2. Training  Transfer Learning |  EfficientNet-V2-S  </vt:lpstr>
      <vt:lpstr>2. Training  Transfer Learning |  EfficientNet-V2-S  </vt:lpstr>
      <vt:lpstr>2. Training  Hyperparameters and Design   </vt:lpstr>
      <vt:lpstr>2. Training  Leverage GPU for faster training  </vt:lpstr>
      <vt:lpstr>Result  Confusion matrix  </vt:lpstr>
      <vt:lpstr>Result  Precision, Recall, F1 Score  </vt:lpstr>
      <vt:lpstr>Result  Precision, Recall, F1 Score  </vt:lpstr>
      <vt:lpstr>Future work    </vt:lpstr>
      <vt:lpstr>References</vt:lpstr>
      <vt:lpstr>References</vt:lpstr>
      <vt:lpstr>References</vt:lpstr>
      <vt:lpstr>A trash classifier web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Utilizing Computer Vision for Waste Management</dc:title>
  <dc:creator>Thi Thanh Tuyen Nguyen</dc:creator>
  <cp:lastModifiedBy>Thi Thanh Tuyen Nguyen</cp:lastModifiedBy>
  <cp:revision>5</cp:revision>
  <dcterms:created xsi:type="dcterms:W3CDTF">2023-04-17T16:18:33Z</dcterms:created>
  <dcterms:modified xsi:type="dcterms:W3CDTF">2023-04-19T02:29:39Z</dcterms:modified>
</cp:coreProperties>
</file>